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6" r:id="rId1"/>
  </p:sldMasterIdLst>
  <p:notesMasterIdLst>
    <p:notesMasterId r:id="rId14"/>
  </p:notesMasterIdLst>
  <p:sldIdLst>
    <p:sldId id="269" r:id="rId2"/>
    <p:sldId id="284" r:id="rId3"/>
    <p:sldId id="271" r:id="rId4"/>
    <p:sldId id="285" r:id="rId5"/>
    <p:sldId id="287" r:id="rId6"/>
    <p:sldId id="270" r:id="rId7"/>
    <p:sldId id="275" r:id="rId8"/>
    <p:sldId id="276" r:id="rId9"/>
    <p:sldId id="286" r:id="rId10"/>
    <p:sldId id="278" r:id="rId11"/>
    <p:sldId id="279" r:id="rId12"/>
    <p:sldId id="283" r:id="rId13"/>
  </p:sldIdLst>
  <p:sldSz cx="12192000" cy="6858000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="" xmlns:a16="http://schemas.microsoft.com/office/drawing/2014/main" id="{661CF72B-3C3A-4A81-AAD0-15AAFE1B7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5" name="AutoShape 2">
            <a:extLst>
              <a:ext uri="{FF2B5EF4-FFF2-40B4-BE49-F238E27FC236}">
                <a16:creationId xmlns="" xmlns:a16="http://schemas.microsoft.com/office/drawing/2014/main" id="{CA142B03-BC9E-4C29-A70C-2328FB5E6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6" name="AutoShape 3">
            <a:extLst>
              <a:ext uri="{FF2B5EF4-FFF2-40B4-BE49-F238E27FC236}">
                <a16:creationId xmlns="" xmlns:a16="http://schemas.microsoft.com/office/drawing/2014/main" id="{9CDB10F1-2812-433A-8F20-51C2A3F02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7" name="AutoShape 4">
            <a:extLst>
              <a:ext uri="{FF2B5EF4-FFF2-40B4-BE49-F238E27FC236}">
                <a16:creationId xmlns="" xmlns:a16="http://schemas.microsoft.com/office/drawing/2014/main" id="{A08056C2-DE84-45FE-8769-1ED2CB91A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8" name="AutoShape 5">
            <a:extLst>
              <a:ext uri="{FF2B5EF4-FFF2-40B4-BE49-F238E27FC236}">
                <a16:creationId xmlns="" xmlns:a16="http://schemas.microsoft.com/office/drawing/2014/main" id="{7BE0661A-54AF-415C-83D0-7E0FC6777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6">
            <a:extLst>
              <a:ext uri="{FF2B5EF4-FFF2-40B4-BE49-F238E27FC236}">
                <a16:creationId xmlns="" xmlns:a16="http://schemas.microsoft.com/office/drawing/2014/main" id="{C58E7848-CC92-4EDD-BE0F-2B08B3129B07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38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09550" eaLnBrk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="" xmlns:a16="http://schemas.microsoft.com/office/drawing/2014/main" id="{584319AF-3DA4-4ECC-9CCC-525BEAC423E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38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09550" algn="r" eaLnBrk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1" name="Rectangle 8">
            <a:extLst>
              <a:ext uri="{FF2B5EF4-FFF2-40B4-BE49-F238E27FC236}">
                <a16:creationId xmlns="" xmlns:a16="http://schemas.microsoft.com/office/drawing/2014/main" id="{E0820335-3E48-4CC6-976B-1EC302FA92A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685800"/>
            <a:ext cx="6081713" cy="34210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9">
            <a:extLst>
              <a:ext uri="{FF2B5EF4-FFF2-40B4-BE49-F238E27FC236}">
                <a16:creationId xmlns="" xmlns:a16="http://schemas.microsoft.com/office/drawing/2014/main" id="{EB0AE7B2-F001-47F2-BBFB-DF1885DE1DB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2" name="Rectangle 10">
            <a:extLst>
              <a:ext uri="{FF2B5EF4-FFF2-40B4-BE49-F238E27FC236}">
                <a16:creationId xmlns="" xmlns:a16="http://schemas.microsoft.com/office/drawing/2014/main" id="{B3CD8C96-1353-43D7-A42B-7CAC244F923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38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09550" eaLnBrk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3" name="Rectangle 11">
            <a:extLst>
              <a:ext uri="{FF2B5EF4-FFF2-40B4-BE49-F238E27FC236}">
                <a16:creationId xmlns="" xmlns:a16="http://schemas.microsoft.com/office/drawing/2014/main" id="{3BB07CC1-332E-44D7-B518-9B7C02C0F0A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09550" algn="r" eaLnBrk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915483A9-7D1E-4CCB-9032-98E5D0058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98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>
            <a:extLst>
              <a:ext uri="{FF2B5EF4-FFF2-40B4-BE49-F238E27FC236}">
                <a16:creationId xmlns="" xmlns:a16="http://schemas.microsoft.com/office/drawing/2014/main" id="{CF5E70EF-22D5-486F-8268-17884A979BA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E782F86B-AB63-43A2-9C0B-A1D3C1A22BF5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>
                <a:buClrTx/>
                <a:buSzPct val="45000"/>
                <a:buFontTx/>
                <a:buNone/>
              </a:pPr>
              <a:t>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25603" name="Rectangle 1">
            <a:extLst>
              <a:ext uri="{FF2B5EF4-FFF2-40B4-BE49-F238E27FC236}">
                <a16:creationId xmlns="" xmlns:a16="http://schemas.microsoft.com/office/drawing/2014/main" id="{2E0A00FD-A749-46D0-9F3F-2DFFC2C0D2F5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Text Box 2">
            <a:extLst>
              <a:ext uri="{FF2B5EF4-FFF2-40B4-BE49-F238E27FC236}">
                <a16:creationId xmlns="" xmlns:a16="http://schemas.microsoft.com/office/drawing/2014/main" id="{28246309-5C8E-42E1-AB2A-B369C413C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1">
            <a:extLst>
              <a:ext uri="{FF2B5EF4-FFF2-40B4-BE49-F238E27FC236}">
                <a16:creationId xmlns="" xmlns:a16="http://schemas.microsoft.com/office/drawing/2014/main" id="{611E1C34-E6B7-4FE3-AAA1-7BC67FEABE6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87BD0783-E0B8-4F22-BE24-E9508617C78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>
                <a:buClrTx/>
                <a:buSzPct val="45000"/>
                <a:buFontTx/>
                <a:buNone/>
              </a:pPr>
              <a:t>11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6083" name="Rectangle 1">
            <a:extLst>
              <a:ext uri="{FF2B5EF4-FFF2-40B4-BE49-F238E27FC236}">
                <a16:creationId xmlns="" xmlns:a16="http://schemas.microsoft.com/office/drawing/2014/main" id="{5DAF84C9-0B0E-4AE6-BFC0-E46AF97A3537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Text Box 2">
            <a:extLst>
              <a:ext uri="{FF2B5EF4-FFF2-40B4-BE49-F238E27FC236}">
                <a16:creationId xmlns="" xmlns:a16="http://schemas.microsoft.com/office/drawing/2014/main" id="{FE524D36-14F3-4513-8CD3-7E731563E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>
            <a:extLst>
              <a:ext uri="{FF2B5EF4-FFF2-40B4-BE49-F238E27FC236}">
                <a16:creationId xmlns="" xmlns:a16="http://schemas.microsoft.com/office/drawing/2014/main" id="{26ADAC1A-3507-4628-B161-1E2DCDEED7C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D21C58D5-7D5F-46A4-8066-00DE57F4A5B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>
                <a:buClrTx/>
                <a:buSzPct val="45000"/>
                <a:buFontTx/>
                <a:buNone/>
              </a:pPr>
              <a:t>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27651" name="Rectangle 1">
            <a:extLst>
              <a:ext uri="{FF2B5EF4-FFF2-40B4-BE49-F238E27FC236}">
                <a16:creationId xmlns="" xmlns:a16="http://schemas.microsoft.com/office/drawing/2014/main" id="{30A102D0-A500-47A5-B785-50986DDE3D1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Text Box 2">
            <a:extLst>
              <a:ext uri="{FF2B5EF4-FFF2-40B4-BE49-F238E27FC236}">
                <a16:creationId xmlns="" xmlns:a16="http://schemas.microsoft.com/office/drawing/2014/main" id="{9463E0E7-09F5-4990-8208-9700B2093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>
            <a:extLst>
              <a:ext uri="{FF2B5EF4-FFF2-40B4-BE49-F238E27FC236}">
                <a16:creationId xmlns="" xmlns:a16="http://schemas.microsoft.com/office/drawing/2014/main" id="{A0F0FEB4-087F-4244-9E5F-F95DCB00C65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93EB4352-55B7-4C88-BA75-26E565AAC885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>
                <a:buClrTx/>
                <a:buSzPct val="45000"/>
                <a:buFontTx/>
                <a:buNone/>
              </a:pPr>
              <a:t>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="" xmlns:a16="http://schemas.microsoft.com/office/drawing/2014/main" id="{3699CE0F-92F5-4E16-90CB-503022E706D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Text Box 2">
            <a:extLst>
              <a:ext uri="{FF2B5EF4-FFF2-40B4-BE49-F238E27FC236}">
                <a16:creationId xmlns="" xmlns:a16="http://schemas.microsoft.com/office/drawing/2014/main" id="{40701667-300B-4A31-89B2-0507D5A4E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>
            <a:extLst>
              <a:ext uri="{FF2B5EF4-FFF2-40B4-BE49-F238E27FC236}">
                <a16:creationId xmlns="" xmlns:a16="http://schemas.microsoft.com/office/drawing/2014/main" id="{5874704F-F896-4E07-BE08-B7901159610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E4AEAFF-5185-49C3-B4F4-04B240AE88B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>
                <a:buClrTx/>
                <a:buSzPct val="45000"/>
                <a:buFontTx/>
                <a:buNone/>
              </a:pPr>
              <a:t>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1747" name="Rectangle 1">
            <a:extLst>
              <a:ext uri="{FF2B5EF4-FFF2-40B4-BE49-F238E27FC236}">
                <a16:creationId xmlns="" xmlns:a16="http://schemas.microsoft.com/office/drawing/2014/main" id="{B8E0F789-203B-4EEE-B893-515041CDF10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Text Box 2">
            <a:extLst>
              <a:ext uri="{FF2B5EF4-FFF2-40B4-BE49-F238E27FC236}">
                <a16:creationId xmlns="" xmlns:a16="http://schemas.microsoft.com/office/drawing/2014/main" id="{3EC237CB-E336-4C83-BB65-7268A8968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>
            <a:extLst>
              <a:ext uri="{FF2B5EF4-FFF2-40B4-BE49-F238E27FC236}">
                <a16:creationId xmlns="" xmlns:a16="http://schemas.microsoft.com/office/drawing/2014/main" id="{26ADAC1A-3507-4628-B161-1E2DCDEED7C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D21C58D5-7D5F-46A4-8066-00DE57F4A5B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>
                <a:buClrTx/>
                <a:buSzPct val="45000"/>
                <a:buFontTx/>
                <a:buNone/>
              </a:pPr>
              <a:t>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27651" name="Rectangle 1">
            <a:extLst>
              <a:ext uri="{FF2B5EF4-FFF2-40B4-BE49-F238E27FC236}">
                <a16:creationId xmlns="" xmlns:a16="http://schemas.microsoft.com/office/drawing/2014/main" id="{30A102D0-A500-47A5-B785-50986DDE3D1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Text Box 2">
            <a:extLst>
              <a:ext uri="{FF2B5EF4-FFF2-40B4-BE49-F238E27FC236}">
                <a16:creationId xmlns="" xmlns:a16="http://schemas.microsoft.com/office/drawing/2014/main" id="{9463E0E7-09F5-4990-8208-9700B2093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>
            <a:extLst>
              <a:ext uri="{FF2B5EF4-FFF2-40B4-BE49-F238E27FC236}">
                <a16:creationId xmlns="" xmlns:a16="http://schemas.microsoft.com/office/drawing/2014/main" id="{ACEC1238-0A02-4B79-9665-0599409B15D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3D6FC90F-033A-4E1A-980A-B48ED6C8692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>
                <a:buClrTx/>
                <a:buSzPct val="45000"/>
                <a:buFontTx/>
                <a:buNone/>
              </a:pPr>
              <a:t>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7891" name="Rectangle 1">
            <a:extLst>
              <a:ext uri="{FF2B5EF4-FFF2-40B4-BE49-F238E27FC236}">
                <a16:creationId xmlns="" xmlns:a16="http://schemas.microsoft.com/office/drawing/2014/main" id="{E95048C6-9E13-4D5F-BFA0-2E1A77C831E9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Text Box 2">
            <a:extLst>
              <a:ext uri="{FF2B5EF4-FFF2-40B4-BE49-F238E27FC236}">
                <a16:creationId xmlns="" xmlns:a16="http://schemas.microsoft.com/office/drawing/2014/main" id="{F7AABA7A-40AB-40C5-B532-E14F61B6C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>
            <a:extLst>
              <a:ext uri="{FF2B5EF4-FFF2-40B4-BE49-F238E27FC236}">
                <a16:creationId xmlns="" xmlns:a16="http://schemas.microsoft.com/office/drawing/2014/main" id="{0373F691-319A-455E-83DD-9B51F96CC7F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C71B34F0-E2D6-49E4-9F35-D2777C2EB75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>
                <a:buClrTx/>
                <a:buSzPct val="45000"/>
                <a:buFontTx/>
                <a:buNone/>
              </a:pPr>
              <a:t>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9939" name="Rectangle 1">
            <a:extLst>
              <a:ext uri="{FF2B5EF4-FFF2-40B4-BE49-F238E27FC236}">
                <a16:creationId xmlns="" xmlns:a16="http://schemas.microsoft.com/office/drawing/2014/main" id="{8B821C00-22F1-4C99-A4F3-263D9C5E366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Text Box 2">
            <a:extLst>
              <a:ext uri="{FF2B5EF4-FFF2-40B4-BE49-F238E27FC236}">
                <a16:creationId xmlns="" xmlns:a16="http://schemas.microsoft.com/office/drawing/2014/main" id="{7E27068C-9602-475B-B7EC-E49781470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>
            <a:extLst>
              <a:ext uri="{FF2B5EF4-FFF2-40B4-BE49-F238E27FC236}">
                <a16:creationId xmlns="" xmlns:a16="http://schemas.microsoft.com/office/drawing/2014/main" id="{0373F691-319A-455E-83DD-9B51F96CC7F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C71B34F0-E2D6-49E4-9F35-D2777C2EB75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>
                <a:buClrTx/>
                <a:buSzPct val="45000"/>
                <a:buFontTx/>
                <a:buNone/>
              </a:pPr>
              <a:t>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9939" name="Rectangle 1">
            <a:extLst>
              <a:ext uri="{FF2B5EF4-FFF2-40B4-BE49-F238E27FC236}">
                <a16:creationId xmlns="" xmlns:a16="http://schemas.microsoft.com/office/drawing/2014/main" id="{8B821C00-22F1-4C99-A4F3-263D9C5E366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Text Box 2">
            <a:extLst>
              <a:ext uri="{FF2B5EF4-FFF2-40B4-BE49-F238E27FC236}">
                <a16:creationId xmlns="" xmlns:a16="http://schemas.microsoft.com/office/drawing/2014/main" id="{7E27068C-9602-475B-B7EC-E49781470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>
            <a:extLst>
              <a:ext uri="{FF2B5EF4-FFF2-40B4-BE49-F238E27FC236}">
                <a16:creationId xmlns="" xmlns:a16="http://schemas.microsoft.com/office/drawing/2014/main" id="{EBC32688-D6EE-438B-9FD6-40ABA5BDC4E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6AA1A1B4-BEE6-4DC5-9021-04977F26C93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>
                <a:buClrTx/>
                <a:buSzPct val="45000"/>
                <a:buFontTx/>
                <a:buNone/>
              </a:pPr>
              <a:t>10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4035" name="Rectangle 1">
            <a:extLst>
              <a:ext uri="{FF2B5EF4-FFF2-40B4-BE49-F238E27FC236}">
                <a16:creationId xmlns="" xmlns:a16="http://schemas.microsoft.com/office/drawing/2014/main" id="{CFE66FED-BBF1-4C66-8121-04F74E30BFFF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Text Box 2">
            <a:extLst>
              <a:ext uri="{FF2B5EF4-FFF2-40B4-BE49-F238E27FC236}">
                <a16:creationId xmlns="" xmlns:a16="http://schemas.microsoft.com/office/drawing/2014/main" id="{A1150466-F2A6-4AEE-9BBA-F425DAFF2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54BD0-57C2-4DF4-BFD5-D4B9CB961F59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2139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5F489-9B39-4C7D-B63B-0C7816CFD7A8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437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D4A78-023E-4D49-A893-C362776BB152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12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103F5-68FB-4508-8161-9A8018FD2226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508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79D36-9B64-4129-B37F-274988F6873A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751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C7BB4-4730-470B-8792-64AB17AC2B9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283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82839-F83B-4064-852D-F8AD566D54AC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972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495B8-A804-4A82-8209-C03EAF4E046A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600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5AC86-72A5-45D7-BA2F-B554ED7DB0C7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8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403A4-E227-4678-9A38-ACFF9EA4668E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054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3ED10-C1AA-4130-9988-DA84201308F9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971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29AEA2-CBE2-4908-985A-E7368EB81110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642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GIAO%20AN\GIAO%20AN%20DIEN%20TU\n&#259;m%20hoc%202012-2013\su%209%20bai%201\VAC%20SA%20VA.avi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="" xmlns:a16="http://schemas.microsoft.com/office/drawing/2014/main" id="{897B4F2C-610A-4016-A3EA-94D478C96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025" y="834879"/>
            <a:ext cx="2106965" cy="463846"/>
          </a:xfrm>
          <a:prstGeom prst="rect">
            <a:avLst/>
          </a:prstGeom>
          <a:gradFill rotWithShape="0">
            <a:gsLst>
              <a:gs pos="0">
                <a:srgbClr val="00CC66"/>
              </a:gs>
              <a:gs pos="50000">
                <a:srgbClr val="FEFEFE"/>
              </a:gs>
              <a:gs pos="100000">
                <a:srgbClr val="00CC66"/>
              </a:gs>
            </a:gsLst>
            <a:lin ang="5400000" scaled="1"/>
          </a:gradFill>
          <a:ln w="93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vi-VN" altLang="en-US" sz="2400" b="1" dirty="0">
                <a:solidFill>
                  <a:srgbClr val="3333FF"/>
                </a:solidFill>
                <a:latin typeface="+mj-lt"/>
              </a:rPr>
              <a:t>II/ ĐÔNG ÂU 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FF0E1514-46AB-4138-B131-D0719E5AC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6096000"/>
            <a:ext cx="762000" cy="381000"/>
          </a:xfrm>
          <a:prstGeom prst="rect">
            <a:avLst/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4580" name="Rectangle 3">
            <a:extLst>
              <a:ext uri="{FF2B5EF4-FFF2-40B4-BE49-F238E27FC236}">
                <a16:creationId xmlns="" xmlns:a16="http://schemas.microsoft.com/office/drawing/2014/main" id="{1CB5360D-04E5-474D-9F5E-BE5C3276A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3944"/>
            <a:ext cx="11658600" cy="833178"/>
          </a:xfrm>
          <a:prstGeom prst="rect">
            <a:avLst/>
          </a:prstGeom>
          <a:gradFill rotWithShape="0">
            <a:gsLst>
              <a:gs pos="0">
                <a:srgbClr val="00CC66"/>
              </a:gs>
              <a:gs pos="50000">
                <a:srgbClr val="FEFEFE"/>
              </a:gs>
              <a:gs pos="100000">
                <a:srgbClr val="00CC66"/>
              </a:gs>
            </a:gsLst>
            <a:lin ang="5400000" scaled="1"/>
          </a:gradFill>
          <a:ln w="93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vi-VN" altLang="en-US" sz="2400" b="1" u="sng" dirty="0">
                <a:solidFill>
                  <a:srgbClr val="0000CC"/>
                </a:solidFill>
                <a:latin typeface="+mj-lt"/>
              </a:rPr>
              <a:t>Bài 1</a:t>
            </a:r>
            <a:r>
              <a:rPr lang="vi-VN" altLang="en-US" sz="2400" b="1" dirty="0">
                <a:solidFill>
                  <a:srgbClr val="0000CC"/>
                </a:solidFill>
                <a:latin typeface="+mj-lt"/>
              </a:rPr>
              <a:t> : </a:t>
            </a:r>
            <a:r>
              <a:rPr lang="vi-VN" altLang="en-US" sz="2400" b="1" dirty="0">
                <a:solidFill>
                  <a:srgbClr val="FF3300"/>
                </a:solidFill>
                <a:latin typeface="+mj-lt"/>
              </a:rPr>
              <a:t>LIÊN XÔ VÀ CÁC NƯỚC ĐÔNG ÂU TỪ NĂM 1945 ĐẾN </a:t>
            </a:r>
          </a:p>
          <a:p>
            <a:pPr algn="ctr">
              <a:buClrTx/>
              <a:buFontTx/>
              <a:buNone/>
            </a:pPr>
            <a:r>
              <a:rPr lang="vi-VN" altLang="en-US" sz="2400" b="1" dirty="0">
                <a:solidFill>
                  <a:srgbClr val="FF3300"/>
                </a:solidFill>
                <a:latin typeface="+mj-lt"/>
              </a:rPr>
              <a:t>GIỮA NHỮNG  NĂM 70 CỦA THẾ KỶ XX . 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="" xmlns:a16="http://schemas.microsoft.com/office/drawing/2014/main" id="{7434F574-72C8-44B7-9F85-D57C06DBA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1439863"/>
            <a:ext cx="8496300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Rectangle 5">
            <a:extLst>
              <a:ext uri="{FF2B5EF4-FFF2-40B4-BE49-F238E27FC236}">
                <a16:creationId xmlns="" xmlns:a16="http://schemas.microsoft.com/office/drawing/2014/main" id="{D759D0FD-7DCD-4DFA-A219-C4522C440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6248400"/>
            <a:ext cx="8305800" cy="609600"/>
          </a:xfrm>
          <a:prstGeom prst="rect">
            <a:avLst/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LƯỢC ĐỒ CÁC NƯỚC DÂN CHỦ NHÂN DÂN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ÔNG ÂU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1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="" xmlns:a16="http://schemas.microsoft.com/office/drawing/2014/main" id="{DE691B87-54A9-4C2E-BC42-178E6427F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353458"/>
            <a:ext cx="8610600" cy="1202510"/>
          </a:xfrm>
          <a:prstGeom prst="rect">
            <a:avLst/>
          </a:prstGeom>
          <a:solidFill>
            <a:srgbClr val="FFFFCC"/>
          </a:solidFill>
          <a:ln w="9360" cap="sq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nl-NL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- Hội đồng tương trợ kinh tế giữa Liên Xô và Đông Âu gồm các thành viên: Liên Xô, Ba Lan, Tiệp Khắc, Hung-ga-ri, Ru-ma-ni, An-ba-ni, Cộng hoà dân chủ Đức, Mông Cổ, Cuba, Việt Nam.</a:t>
            </a:r>
          </a:p>
        </p:txBody>
      </p:sp>
      <p:pic>
        <p:nvPicPr>
          <p:cNvPr id="26626" name="Picture 2">
            <a:extLst>
              <a:ext uri="{FF2B5EF4-FFF2-40B4-BE49-F238E27FC236}">
                <a16:creationId xmlns="" xmlns:a16="http://schemas.microsoft.com/office/drawing/2014/main" id="{91D94322-FA02-4613-9617-27A1CF2B2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8686800" cy="5029200"/>
          </a:xfrm>
          <a:prstGeom prst="rect">
            <a:avLst/>
          </a:prstGeom>
          <a:noFill/>
          <a:ln w="38160" cap="sq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Rectangle 3">
            <a:extLst>
              <a:ext uri="{FF2B5EF4-FFF2-40B4-BE49-F238E27FC236}">
                <a16:creationId xmlns="" xmlns:a16="http://schemas.microsoft.com/office/drawing/2014/main" id="{85ACDD18-36F4-4F91-85D1-6707A1306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222875"/>
            <a:ext cx="8229600" cy="1557338"/>
          </a:xfrm>
          <a:prstGeom prst="rect">
            <a:avLst/>
          </a:prstGeom>
          <a:solidFill>
            <a:srgbClr val="FFFFCC"/>
          </a:solidFill>
          <a:ln w="9360" cap="sq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>
                <a:srgbClr val="006699"/>
              </a:buClr>
              <a:buFont typeface="Times New Roman" panose="02020603050405020304" pitchFamily="18" charset="0"/>
              <a:buChar char="-"/>
            </a:pPr>
            <a:r>
              <a:rPr lang="nl-NL" altLang="en-US" sz="2400" b="1">
                <a:solidFill>
                  <a:srgbClr val="006699"/>
                </a:solidFill>
                <a:latin typeface="Times New Roman" panose="02020603050405020304" pitchFamily="18" charset="0"/>
              </a:rPr>
              <a:t>Tốc độ tăng trưởng công nghiệp  10% năm</a:t>
            </a:r>
          </a:p>
          <a:p>
            <a:pPr>
              <a:buClr>
                <a:srgbClr val="006699"/>
              </a:buClr>
              <a:buFont typeface="Times New Roman" panose="02020603050405020304" pitchFamily="18" charset="0"/>
              <a:buChar char="-"/>
            </a:pPr>
            <a:r>
              <a:rPr lang="nl-NL" altLang="en-US" sz="2400" b="1">
                <a:solidFill>
                  <a:srgbClr val="006699"/>
                </a:solidFill>
                <a:latin typeface="Times New Roman" panose="02020603050405020304" pitchFamily="18" charset="0"/>
              </a:rPr>
              <a:t> Thu nhập quốc dân tăng 5,7%</a:t>
            </a:r>
          </a:p>
          <a:p>
            <a:pPr>
              <a:buClrTx/>
              <a:buFontTx/>
              <a:buNone/>
            </a:pPr>
            <a:r>
              <a:rPr lang="nl-NL" altLang="en-US" sz="2400" b="1">
                <a:solidFill>
                  <a:srgbClr val="006699"/>
                </a:solidFill>
                <a:latin typeface="Times New Roman" panose="02020603050405020304" pitchFamily="18" charset="0"/>
              </a:rPr>
              <a:t>- Liên Xô cho các nước vay 13 tỉ rúp và viên trợ không hoàn lại 20 tỉ rúp.</a:t>
            </a:r>
          </a:p>
        </p:txBody>
      </p:sp>
      <p:sp>
        <p:nvSpPr>
          <p:cNvPr id="43013" name="Rectangle 4">
            <a:extLst>
              <a:ext uri="{FF2B5EF4-FFF2-40B4-BE49-F238E27FC236}">
                <a16:creationId xmlns="" xmlns:a16="http://schemas.microsoft.com/office/drawing/2014/main" id="{BB7B4902-CAE5-43E0-BF84-98A504887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064" y="914400"/>
            <a:ext cx="781281" cy="463846"/>
          </a:xfrm>
          <a:prstGeom prst="rect">
            <a:avLst/>
          </a:prstGeom>
          <a:noFill/>
          <a:ln w="9360" cap="sq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nl-NL" alt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SEV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 additive="repl">
                                        <p:cTn id="11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>
            <a:extLst>
              <a:ext uri="{FF2B5EF4-FFF2-40B4-BE49-F238E27FC236}">
                <a16:creationId xmlns="" xmlns:a16="http://schemas.microsoft.com/office/drawing/2014/main" id="{D8C0EC73-E4C8-497D-9155-DFC919E7F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353458"/>
            <a:ext cx="8610600" cy="1202510"/>
          </a:xfrm>
          <a:prstGeom prst="rect">
            <a:avLst/>
          </a:prstGeom>
          <a:solidFill>
            <a:srgbClr val="FFFFCC"/>
          </a:solidFill>
          <a:ln w="9360" cap="sq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nl-NL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- Tổ chức Hiệp ước Vác-sa-va là liên minh phòng thủ quân sự, chính trị của các nước XHCN ở Đông Âu để duy trì hoà bình an ninh châu Âu và thế giới.</a:t>
            </a:r>
          </a:p>
        </p:txBody>
      </p:sp>
      <p:pic>
        <p:nvPicPr>
          <p:cNvPr id="45059" name="Picture 2">
            <a:extLst>
              <a:ext uri="{FF2B5EF4-FFF2-40B4-BE49-F238E27FC236}">
                <a16:creationId xmlns="" xmlns:a16="http://schemas.microsoft.com/office/drawing/2014/main" id="{E03E060B-0753-44D6-898C-7D7B757B7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"/>
            <a:ext cx="3505200" cy="4495800"/>
          </a:xfrm>
          <a:prstGeom prst="rect">
            <a:avLst/>
          </a:prstGeom>
          <a:noFill/>
          <a:ln w="57240" cap="sq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1" name="VAC SA VA.avi">
            <a:hlinkClick r:id="" action="ppaction://media"/>
            <a:extLst>
              <a:ext uri="{FF2B5EF4-FFF2-40B4-BE49-F238E27FC236}">
                <a16:creationId xmlns="" xmlns:a16="http://schemas.microsoft.com/office/drawing/2014/main" id="{0CC98E25-BE7B-4420-855B-DEE3CD6344F3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3048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1" name="Rectangle 4">
            <a:extLst>
              <a:ext uri="{FF2B5EF4-FFF2-40B4-BE49-F238E27FC236}">
                <a16:creationId xmlns="" xmlns:a16="http://schemas.microsoft.com/office/drawing/2014/main" id="{E816A447-EE8A-42D4-8CBD-25CD11861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802188"/>
            <a:ext cx="8915400" cy="1922462"/>
          </a:xfrm>
          <a:prstGeom prst="rect">
            <a:avLst/>
          </a:prstGeom>
          <a:solidFill>
            <a:srgbClr val="FFFFCC"/>
          </a:solidFill>
          <a:ln w="9360" cap="sq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nl-NL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- Chống lại sự hiếu chiến của Mĩ và khối NATO</a:t>
            </a:r>
          </a:p>
          <a:p>
            <a:pPr>
              <a:buClrTx/>
              <a:buFontTx/>
              <a:buNone/>
            </a:pPr>
            <a:r>
              <a:rPr lang="nl-NL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- Là liên minh phòng thủ quân sự và chính trị của các nước XHCN và châu Âu</a:t>
            </a:r>
          </a:p>
          <a:p>
            <a:pPr>
              <a:buClrTx/>
              <a:buFontTx/>
              <a:buNone/>
            </a:pPr>
            <a:r>
              <a:rPr lang="nl-NL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- Bảo vệ công cuộc XD CNXH, hoà bình, an ninh châu Âu và thế giới.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76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7651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old War Map 1959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152400"/>
            <a:ext cx="12192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0711"/>
            <a:ext cx="12157364" cy="139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6">
            <a:extLst>
              <a:ext uri="{FF2B5EF4-FFF2-40B4-BE49-F238E27FC236}">
                <a16:creationId xmlns="" xmlns:a16="http://schemas.microsoft.com/office/drawing/2014/main" id="{4934B6A8-3FFC-4B61-9FCD-65A4686E3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36" y="4664332"/>
            <a:ext cx="2279073" cy="710067"/>
          </a:xfrm>
          <a:prstGeom prst="rect">
            <a:avLst/>
          </a:prstGeom>
          <a:solidFill>
            <a:srgbClr val="CCFFFF"/>
          </a:solidFill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marL="342900" indent="-33496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nl-NL" altLang="en-US" sz="2000" dirty="0" smtClean="0">
                <a:solidFill>
                  <a:srgbClr val="006699"/>
                </a:solidFill>
                <a:latin typeface="Times New Roman" panose="02020603050405020304" pitchFamily="18" charset="0"/>
              </a:rPr>
              <a:t>The Cold War 1959</a:t>
            </a:r>
          </a:p>
          <a:p>
            <a:pPr algn="ctr">
              <a:buClrTx/>
              <a:buFontTx/>
              <a:buNone/>
            </a:pPr>
            <a:r>
              <a:rPr lang="nl-NL" altLang="en-US" sz="2000" dirty="0" smtClean="0">
                <a:solidFill>
                  <a:srgbClr val="006699"/>
                </a:solidFill>
                <a:latin typeface="Times New Roman" panose="02020603050405020304" pitchFamily="18" charset="0"/>
              </a:rPr>
              <a:t>(1945-1991)</a:t>
            </a:r>
            <a:endParaRPr lang="nl-NL" altLang="en-US" sz="2000" dirty="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8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="" xmlns:a16="http://schemas.microsoft.com/office/drawing/2014/main" id="{48E01164-E059-44D7-937A-964C90EED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4" y="836614"/>
            <a:ext cx="2046287" cy="460375"/>
          </a:xfrm>
          <a:prstGeom prst="rect">
            <a:avLst/>
          </a:prstGeom>
          <a:gradFill rotWithShape="0">
            <a:gsLst>
              <a:gs pos="0">
                <a:srgbClr val="00CC66"/>
              </a:gs>
              <a:gs pos="50000">
                <a:srgbClr val="FEFEFE"/>
              </a:gs>
              <a:gs pos="100000">
                <a:srgbClr val="00CC66"/>
              </a:gs>
            </a:gsLst>
            <a:lin ang="5400000" scaled="1"/>
          </a:gradFill>
          <a:ln w="93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vi-VN" altLang="en-US" sz="2400" b="1">
                <a:solidFill>
                  <a:srgbClr val="3333FF"/>
                </a:solidFill>
              </a:rPr>
              <a:t>II/ ĐÔNG ÂU </a:t>
            </a:r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53E56494-0F25-457D-8EA3-6A4D0969E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92078"/>
            <a:ext cx="82883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400" b="1" u="sng" dirty="0">
                <a:solidFill>
                  <a:srgbClr val="FF0066"/>
                </a:solidFill>
              </a:rPr>
              <a:t>1 ) </a:t>
            </a:r>
            <a:r>
              <a:rPr lang="en-US" altLang="en-US" sz="2400" b="1" u="sng" dirty="0" err="1">
                <a:solidFill>
                  <a:srgbClr val="FF0066"/>
                </a:solidFill>
              </a:rPr>
              <a:t>Sự</a:t>
            </a:r>
            <a:r>
              <a:rPr lang="en-US" altLang="en-US" sz="2400" b="1" u="sng" dirty="0">
                <a:solidFill>
                  <a:srgbClr val="FF0066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66"/>
                </a:solidFill>
              </a:rPr>
              <a:t>ra</a:t>
            </a:r>
            <a:r>
              <a:rPr lang="en-US" altLang="en-US" sz="2400" b="1" u="sng" dirty="0">
                <a:solidFill>
                  <a:srgbClr val="FF0066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66"/>
                </a:solidFill>
              </a:rPr>
              <a:t>đời</a:t>
            </a:r>
            <a:r>
              <a:rPr lang="en-US" altLang="en-US" sz="2400" b="1" u="sng" dirty="0">
                <a:solidFill>
                  <a:srgbClr val="FF0066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66"/>
                </a:solidFill>
              </a:rPr>
              <a:t>của</a:t>
            </a:r>
            <a:r>
              <a:rPr lang="en-US" altLang="en-US" sz="2400" b="1" u="sng" dirty="0">
                <a:solidFill>
                  <a:srgbClr val="FF0066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66"/>
                </a:solidFill>
              </a:rPr>
              <a:t>các</a:t>
            </a:r>
            <a:r>
              <a:rPr lang="en-US" altLang="en-US" sz="2400" b="1" u="sng" dirty="0">
                <a:solidFill>
                  <a:srgbClr val="FF0066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66"/>
                </a:solidFill>
              </a:rPr>
              <a:t>nước</a:t>
            </a:r>
            <a:r>
              <a:rPr lang="en-US" altLang="en-US" sz="2400" b="1" u="sng" dirty="0">
                <a:solidFill>
                  <a:srgbClr val="FF0066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66"/>
                </a:solidFill>
              </a:rPr>
              <a:t>dân</a:t>
            </a:r>
            <a:r>
              <a:rPr lang="en-US" altLang="en-US" sz="2400" b="1" u="sng" dirty="0">
                <a:solidFill>
                  <a:srgbClr val="FF0066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66"/>
                </a:solidFill>
              </a:rPr>
              <a:t>chủ</a:t>
            </a:r>
            <a:r>
              <a:rPr lang="en-US" altLang="en-US" sz="2400" b="1" u="sng" dirty="0">
                <a:solidFill>
                  <a:srgbClr val="FF0066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66"/>
                </a:solidFill>
              </a:rPr>
              <a:t>nhân</a:t>
            </a:r>
            <a:r>
              <a:rPr lang="en-US" altLang="en-US" sz="2400" b="1" u="sng" dirty="0">
                <a:solidFill>
                  <a:srgbClr val="FF0066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66"/>
                </a:solidFill>
              </a:rPr>
              <a:t>dân</a:t>
            </a:r>
            <a:r>
              <a:rPr lang="en-US" altLang="en-US" sz="2400" b="1" u="sng" dirty="0">
                <a:solidFill>
                  <a:srgbClr val="FF0066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66"/>
                </a:solidFill>
              </a:rPr>
              <a:t>Đông</a:t>
            </a:r>
            <a:r>
              <a:rPr lang="en-US" altLang="en-US" sz="2400" b="1" u="sng" dirty="0">
                <a:solidFill>
                  <a:srgbClr val="FF0066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66"/>
                </a:solidFill>
              </a:rPr>
              <a:t>Âu</a:t>
            </a:r>
            <a:r>
              <a:rPr lang="en-US" altLang="en-US" sz="2400" b="1" u="sng" dirty="0">
                <a:solidFill>
                  <a:srgbClr val="FF0066"/>
                </a:solidFill>
              </a:rPr>
              <a:t> .</a:t>
            </a:r>
          </a:p>
        </p:txBody>
      </p:sp>
      <p:sp>
        <p:nvSpPr>
          <p:cNvPr id="26633" name="Rectangle 9">
            <a:extLst>
              <a:ext uri="{FF2B5EF4-FFF2-40B4-BE49-F238E27FC236}">
                <a16:creationId xmlns="" xmlns:a16="http://schemas.microsoft.com/office/drawing/2014/main" id="{5052A57A-6A29-472F-A7F8-5F3E03340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623" y="85499"/>
            <a:ext cx="7680606" cy="710067"/>
          </a:xfrm>
          <a:prstGeom prst="rect">
            <a:avLst/>
          </a:prstGeom>
          <a:gradFill rotWithShape="0">
            <a:gsLst>
              <a:gs pos="0">
                <a:srgbClr val="00CC66"/>
              </a:gs>
              <a:gs pos="50000">
                <a:srgbClr val="FEFEFE"/>
              </a:gs>
              <a:gs pos="100000">
                <a:srgbClr val="00CC66"/>
              </a:gs>
            </a:gsLst>
            <a:lin ang="5400000" scaled="1"/>
          </a:gradFill>
          <a:ln w="93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vi-VN" altLang="en-US" sz="2000" b="1" u="sng">
                <a:solidFill>
                  <a:srgbClr val="0000CC"/>
                </a:solidFill>
              </a:rPr>
              <a:t>Bài 1</a:t>
            </a:r>
            <a:r>
              <a:rPr lang="vi-VN" altLang="en-US" sz="2000" b="1">
                <a:solidFill>
                  <a:srgbClr val="0000CC"/>
                </a:solidFill>
              </a:rPr>
              <a:t> : </a:t>
            </a:r>
            <a:r>
              <a:rPr lang="vi-VN" altLang="en-US" sz="2000" b="1">
                <a:solidFill>
                  <a:srgbClr val="FF3300"/>
                </a:solidFill>
              </a:rPr>
              <a:t>LIÊN XÔ VÀ CÁC NƯỚC ĐÔNG ÂU TỪ NĂM 1945 ĐẾN </a:t>
            </a:r>
          </a:p>
          <a:p>
            <a:pPr algn="ctr">
              <a:buClrTx/>
              <a:buFontTx/>
              <a:buNone/>
            </a:pPr>
            <a:r>
              <a:rPr lang="vi-VN" altLang="en-US" sz="2000" b="1">
                <a:solidFill>
                  <a:srgbClr val="FF3300"/>
                </a:solidFill>
              </a:rPr>
              <a:t>GIỮA NHỮNG  NĂM 70 CỦA THẾ KỶ XX . </a:t>
            </a:r>
          </a:p>
        </p:txBody>
      </p:sp>
      <p:pic>
        <p:nvPicPr>
          <p:cNvPr id="5" name="Picture 3" descr="C:\Users\My\Downloads\kisspng-handwriting-computer-icons-clip-art-5b39c8b9943b52.8063464315305135936072-removebg-preview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285" y="-85194"/>
            <a:ext cx="2386908" cy="159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0687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="" xmlns:a16="http://schemas.microsoft.com/office/drawing/2014/main" id="{5BA32588-1FBE-4E86-BA18-B7AF860C1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175"/>
            <a:ext cx="8458200" cy="825500"/>
          </a:xfrm>
          <a:prstGeom prst="rect">
            <a:avLst/>
          </a:prstGeom>
          <a:gradFill rotWithShape="0">
            <a:gsLst>
              <a:gs pos="0">
                <a:srgbClr val="00CC66"/>
              </a:gs>
              <a:gs pos="50000">
                <a:srgbClr val="FEFEFE"/>
              </a:gs>
              <a:gs pos="100000">
                <a:srgbClr val="00CC66"/>
              </a:gs>
            </a:gsLst>
            <a:lin ang="5400000" scaled="1"/>
          </a:gradFill>
          <a:ln w="936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vi-VN" altLang="en-US" sz="2400" b="1" u="sng">
                <a:solidFill>
                  <a:srgbClr val="FF3300"/>
                </a:solidFill>
                <a:latin typeface="Times New Roman" panose="02020603050405020304" pitchFamily="18" charset="0"/>
              </a:rPr>
              <a:t>BÀI 1</a:t>
            </a:r>
            <a:r>
              <a:rPr lang="vi-VN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 : LIÊN XÔ VÀ CÁC NƯỚC ĐÔNG ÂU TỪ NĂM 1945 ĐẾN GIỮA NHỮNG  NĂM 70 CỦA THẾ KỶ XX . </a:t>
            </a:r>
          </a:p>
        </p:txBody>
      </p:sp>
      <p:sp>
        <p:nvSpPr>
          <p:cNvPr id="28675" name="Rectangle 2">
            <a:extLst>
              <a:ext uri="{FF2B5EF4-FFF2-40B4-BE49-F238E27FC236}">
                <a16:creationId xmlns="" xmlns:a16="http://schemas.microsoft.com/office/drawing/2014/main" id="{8B918329-34F3-4C42-87E9-BBE7CD764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4" y="836614"/>
            <a:ext cx="3914775" cy="460375"/>
          </a:xfrm>
          <a:prstGeom prst="rect">
            <a:avLst/>
          </a:prstGeom>
          <a:gradFill rotWithShape="0">
            <a:gsLst>
              <a:gs pos="0">
                <a:srgbClr val="00CC66"/>
              </a:gs>
              <a:gs pos="50000">
                <a:srgbClr val="FEFEFE"/>
              </a:gs>
              <a:gs pos="100000">
                <a:srgbClr val="00CC66"/>
              </a:gs>
            </a:gsLst>
            <a:lin ang="5400000" scaled="1"/>
          </a:gradFill>
          <a:ln w="93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vi-VN" altLang="en-US" sz="2400" b="1">
                <a:solidFill>
                  <a:srgbClr val="3333FF"/>
                </a:solidFill>
                <a:latin typeface="Times New Roman" panose="02020603050405020304" pitchFamily="18" charset="0"/>
              </a:rPr>
              <a:t>TIẾT 2 : 	II/ ĐÔNG ÂU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6989"/>
            <a:ext cx="11583193" cy="498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>
            <a:extLst>
              <a:ext uri="{FF2B5EF4-FFF2-40B4-BE49-F238E27FC236}">
                <a16:creationId xmlns="" xmlns:a16="http://schemas.microsoft.com/office/drawing/2014/main" id="{D9C8CAAB-FF79-46BC-9B82-E7D994CE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48768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0482" name="Group 2">
            <a:extLst>
              <a:ext uri="{FF2B5EF4-FFF2-40B4-BE49-F238E27FC236}">
                <a16:creationId xmlns="" xmlns:a16="http://schemas.microsoft.com/office/drawing/2014/main" id="{C84138FD-BE43-47A9-84DF-1113935C8B82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381000"/>
          <a:ext cx="4116388" cy="6212275"/>
        </p:xfrm>
        <a:graphic>
          <a:graphicData uri="http://schemas.openxmlformats.org/drawingml/2006/table">
            <a:tbl>
              <a:tblPr/>
              <a:tblGrid>
                <a:gridCol w="1892300">
                  <a:extLst>
                    <a:ext uri="{9D8B030D-6E8A-4147-A177-3AD203B41FA5}">
                      <a16:colId xmlns="" xmlns:a16="http://schemas.microsoft.com/office/drawing/2014/main" val="3115082993"/>
                    </a:ext>
                  </a:extLst>
                </a:gridCol>
                <a:gridCol w="2224088">
                  <a:extLst>
                    <a:ext uri="{9D8B030D-6E8A-4147-A177-3AD203B41FA5}">
                      <a16:colId xmlns="" xmlns:a16="http://schemas.microsoft.com/office/drawing/2014/main" val="3828693794"/>
                    </a:ext>
                  </a:extLst>
                </a:gridCol>
              </a:tblGrid>
              <a:tr h="5365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Lucida Sans Unicode" panose="020B0602030504020204" pitchFamily="34" charset="0"/>
                        </a:rPr>
                        <a:t>     Thời gian</a:t>
                      </a:r>
                    </a:p>
                  </a:txBody>
                  <a:tcPr marL="90000" marR="90000" marT="255528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Lucida Sans Unicode" panose="020B0602030504020204" pitchFamily="34" charset="0"/>
                        </a:rPr>
                        <a:t>Tên Nước </a:t>
                      </a:r>
                    </a:p>
                  </a:txBody>
                  <a:tcPr marL="90000" marR="90000" marT="255528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915905922"/>
                  </a:ext>
                </a:extLst>
              </a:tr>
              <a:tr h="9620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637337697"/>
                  </a:ext>
                </a:extLst>
              </a:tr>
              <a:tr h="6683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anose="020B060403050404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anose="020B060403050404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840789455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anose="020B060403050404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anose="020B060403050404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99668569"/>
                  </a:ext>
                </a:extLst>
              </a:tr>
              <a:tr h="6651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anose="020B060403050404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anose="020B060403050404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946393484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anose="020B060403050404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anose="020B060403050404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4032658520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anose="020B060403050404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anose="020B060403050404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318780719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anose="020B060403050404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anose="020B060403050404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621294741"/>
                  </a:ext>
                </a:extLst>
              </a:tr>
              <a:tr h="6619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anose="020B060403050404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6699"/>
                          </a:solidFill>
                          <a:latin typeface="Verdana" panose="020B060403050404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Verdana" panose="020B060403050404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50000">
                          <a:srgbClr val="FEFEFE"/>
                        </a:gs>
                        <a:gs pos="100000">
                          <a:srgbClr val="00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517478076"/>
                  </a:ext>
                </a:extLst>
              </a:tr>
            </a:tbl>
          </a:graphicData>
        </a:graphic>
      </p:graphicFrame>
      <p:sp>
        <p:nvSpPr>
          <p:cNvPr id="20548" name="AutoShape 68">
            <a:extLst>
              <a:ext uri="{FF2B5EF4-FFF2-40B4-BE49-F238E27FC236}">
                <a16:creationId xmlns="" xmlns:a16="http://schemas.microsoft.com/office/drawing/2014/main" id="{510BEADC-CF90-46FF-8C0D-48E9D40AD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1143000"/>
            <a:ext cx="1676400" cy="914400"/>
          </a:xfrm>
          <a:prstGeom prst="wedgeRoundRectCallout">
            <a:avLst>
              <a:gd name="adj1" fmla="val -90815"/>
              <a:gd name="adj2" fmla="val 112329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Ba Lan </a:t>
            </a:r>
          </a:p>
          <a:p>
            <a:pPr algn="ctr">
              <a:buClr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( 7/1944)</a:t>
            </a:r>
          </a:p>
        </p:txBody>
      </p:sp>
      <p:sp>
        <p:nvSpPr>
          <p:cNvPr id="20549" name="Rectangle 69">
            <a:extLst>
              <a:ext uri="{FF2B5EF4-FFF2-40B4-BE49-F238E27FC236}">
                <a16:creationId xmlns="" xmlns:a16="http://schemas.microsoft.com/office/drawing/2014/main" id="{4A3ED333-5FD0-4E0B-9253-289640DF2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066801"/>
            <a:ext cx="10287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7/1944</a:t>
            </a:r>
          </a:p>
        </p:txBody>
      </p:sp>
      <p:sp>
        <p:nvSpPr>
          <p:cNvPr id="20550" name="Rectangle 70">
            <a:extLst>
              <a:ext uri="{FF2B5EF4-FFF2-40B4-BE49-F238E27FC236}">
                <a16:creationId xmlns="" xmlns:a16="http://schemas.microsoft.com/office/drawing/2014/main" id="{E5A9E653-7DD4-4F44-AC24-EA1895D89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1" y="1066800"/>
            <a:ext cx="1148369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ts val="600"/>
              </a:spcBef>
              <a:buClrTx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Ba Lan</a:t>
            </a:r>
          </a:p>
        </p:txBody>
      </p:sp>
      <p:sp>
        <p:nvSpPr>
          <p:cNvPr id="20551" name="AutoShape 71">
            <a:extLst>
              <a:ext uri="{FF2B5EF4-FFF2-40B4-BE49-F238E27FC236}">
                <a16:creationId xmlns="" xmlns:a16="http://schemas.microsoft.com/office/drawing/2014/main" id="{13A28F33-FD9E-4ABD-93FC-A25CF747C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2971800"/>
            <a:ext cx="1676400" cy="914400"/>
          </a:xfrm>
          <a:prstGeom prst="wedgeRoundRectCallout">
            <a:avLst>
              <a:gd name="adj1" fmla="val -51421"/>
              <a:gd name="adj2" fmla="val 95139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Ru-ma-ni</a:t>
            </a:r>
          </a:p>
          <a:p>
            <a:pPr algn="ctr">
              <a:buClr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( 8/1944)</a:t>
            </a:r>
          </a:p>
        </p:txBody>
      </p:sp>
      <p:sp>
        <p:nvSpPr>
          <p:cNvPr id="20552" name="Rectangle 72">
            <a:extLst>
              <a:ext uri="{FF2B5EF4-FFF2-40B4-BE49-F238E27FC236}">
                <a16:creationId xmlns="" xmlns:a16="http://schemas.microsoft.com/office/drawing/2014/main" id="{0A1D7684-A108-4C20-A6A8-889C4375C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81201"/>
            <a:ext cx="10287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8/1944</a:t>
            </a:r>
          </a:p>
        </p:txBody>
      </p:sp>
      <p:sp>
        <p:nvSpPr>
          <p:cNvPr id="20553" name="Rectangle 73">
            <a:extLst>
              <a:ext uri="{FF2B5EF4-FFF2-40B4-BE49-F238E27FC236}">
                <a16:creationId xmlns="" xmlns:a16="http://schemas.microsoft.com/office/drawing/2014/main" id="{796D214E-8B93-4B15-8C5C-B91FED2F8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981201"/>
            <a:ext cx="14351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ts val="600"/>
              </a:spcBef>
              <a:buClrTx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Ru-ma-ni</a:t>
            </a:r>
          </a:p>
        </p:txBody>
      </p:sp>
      <p:sp>
        <p:nvSpPr>
          <p:cNvPr id="20554" name="AutoShape 74">
            <a:extLst>
              <a:ext uri="{FF2B5EF4-FFF2-40B4-BE49-F238E27FC236}">
                <a16:creationId xmlns="" xmlns:a16="http://schemas.microsoft.com/office/drawing/2014/main" id="{739EF355-D1D7-4684-9045-DF37FBBE5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209800"/>
            <a:ext cx="1905000" cy="914400"/>
          </a:xfrm>
          <a:prstGeom prst="wedgeRoundRectCallout">
            <a:avLst>
              <a:gd name="adj1" fmla="val 86000"/>
              <a:gd name="adj2" fmla="val 126218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Hung-ga-ni</a:t>
            </a:r>
          </a:p>
          <a:p>
            <a:pPr algn="ctr">
              <a:buClr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( 4/1945)</a:t>
            </a:r>
          </a:p>
        </p:txBody>
      </p:sp>
      <p:sp>
        <p:nvSpPr>
          <p:cNvPr id="20555" name="Rectangle 75">
            <a:extLst>
              <a:ext uri="{FF2B5EF4-FFF2-40B4-BE49-F238E27FC236}">
                <a16:creationId xmlns="" xmlns:a16="http://schemas.microsoft.com/office/drawing/2014/main" id="{8ABB2B7F-2014-4433-8128-A15DC0C2D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667001"/>
            <a:ext cx="10287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4/1945</a:t>
            </a:r>
          </a:p>
        </p:txBody>
      </p:sp>
      <p:sp>
        <p:nvSpPr>
          <p:cNvPr id="20556" name="Rectangle 76">
            <a:extLst>
              <a:ext uri="{FF2B5EF4-FFF2-40B4-BE49-F238E27FC236}">
                <a16:creationId xmlns="" xmlns:a16="http://schemas.microsoft.com/office/drawing/2014/main" id="{32277984-DF17-48AB-A783-56106DB04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1" y="2590801"/>
            <a:ext cx="16732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ts val="600"/>
              </a:spcBef>
              <a:buClrTx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Hung-ga-ni</a:t>
            </a:r>
          </a:p>
        </p:txBody>
      </p:sp>
      <p:sp>
        <p:nvSpPr>
          <p:cNvPr id="20557" name="AutoShape 77">
            <a:extLst>
              <a:ext uri="{FF2B5EF4-FFF2-40B4-BE49-F238E27FC236}">
                <a16:creationId xmlns="" xmlns:a16="http://schemas.microsoft.com/office/drawing/2014/main" id="{E3E86D94-F6FB-4C3C-9B4B-9AB18B0BA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524000"/>
            <a:ext cx="1905000" cy="914400"/>
          </a:xfrm>
          <a:prstGeom prst="wedgeRoundRectCallout">
            <a:avLst>
              <a:gd name="adj1" fmla="val 63083"/>
              <a:gd name="adj2" fmla="val 151042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Tiệp Khắc</a:t>
            </a:r>
          </a:p>
          <a:p>
            <a:pPr algn="ctr">
              <a:buClr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( 5/1945)</a:t>
            </a:r>
          </a:p>
        </p:txBody>
      </p:sp>
      <p:sp>
        <p:nvSpPr>
          <p:cNvPr id="20558" name="Rectangle 78">
            <a:extLst>
              <a:ext uri="{FF2B5EF4-FFF2-40B4-BE49-F238E27FC236}">
                <a16:creationId xmlns="" xmlns:a16="http://schemas.microsoft.com/office/drawing/2014/main" id="{A6271736-04ED-4F26-8109-823B06029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276601"/>
            <a:ext cx="10287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5/1945</a:t>
            </a:r>
          </a:p>
        </p:txBody>
      </p:sp>
      <p:sp>
        <p:nvSpPr>
          <p:cNvPr id="20559" name="Rectangle 79">
            <a:extLst>
              <a:ext uri="{FF2B5EF4-FFF2-40B4-BE49-F238E27FC236}">
                <a16:creationId xmlns="" xmlns:a16="http://schemas.microsoft.com/office/drawing/2014/main" id="{7304E2FA-CC4C-49DA-8D94-161A32D04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352801"/>
            <a:ext cx="15446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ts val="600"/>
              </a:spcBef>
              <a:buClrTx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Tiệp Khắc</a:t>
            </a:r>
          </a:p>
        </p:txBody>
      </p:sp>
      <p:sp>
        <p:nvSpPr>
          <p:cNvPr id="20560" name="AutoShape 80">
            <a:extLst>
              <a:ext uri="{FF2B5EF4-FFF2-40B4-BE49-F238E27FC236}">
                <a16:creationId xmlns="" xmlns:a16="http://schemas.microsoft.com/office/drawing/2014/main" id="{E64C7401-75D8-4427-BA79-F16B2DE15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562600"/>
            <a:ext cx="1905000" cy="914400"/>
          </a:xfrm>
          <a:prstGeom prst="wedgeRoundRectCallout">
            <a:avLst>
              <a:gd name="adj1" fmla="val 69000"/>
              <a:gd name="adj2" fmla="val -125000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Nam Tư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</a:p>
          <a:p>
            <a:pPr algn="ctr">
              <a:buClr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( 11/1945)</a:t>
            </a:r>
          </a:p>
        </p:txBody>
      </p:sp>
      <p:sp>
        <p:nvSpPr>
          <p:cNvPr id="20561" name="Rectangle 81">
            <a:extLst>
              <a:ext uri="{FF2B5EF4-FFF2-40B4-BE49-F238E27FC236}">
                <a16:creationId xmlns="" xmlns:a16="http://schemas.microsoft.com/office/drawing/2014/main" id="{C9775082-266A-4735-A016-1250C6D17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962401"/>
            <a:ext cx="11811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11/1945</a:t>
            </a:r>
          </a:p>
        </p:txBody>
      </p:sp>
      <p:sp>
        <p:nvSpPr>
          <p:cNvPr id="20562" name="Rectangle 82">
            <a:extLst>
              <a:ext uri="{FF2B5EF4-FFF2-40B4-BE49-F238E27FC236}">
                <a16:creationId xmlns="" xmlns:a16="http://schemas.microsoft.com/office/drawing/2014/main" id="{F2FFCB17-881D-4BE8-AC0B-7C936E19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962400"/>
            <a:ext cx="13583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ts val="600"/>
              </a:spcBef>
              <a:buClrTx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Nam Tư </a:t>
            </a:r>
          </a:p>
        </p:txBody>
      </p:sp>
      <p:sp>
        <p:nvSpPr>
          <p:cNvPr id="20563" name="AutoShape 83">
            <a:extLst>
              <a:ext uri="{FF2B5EF4-FFF2-40B4-BE49-F238E27FC236}">
                <a16:creationId xmlns="" xmlns:a16="http://schemas.microsoft.com/office/drawing/2014/main" id="{2E4A030B-58CC-44C5-ABF8-00CCAD988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638800"/>
            <a:ext cx="2286000" cy="762000"/>
          </a:xfrm>
          <a:prstGeom prst="wedgeRoundRectCallout">
            <a:avLst>
              <a:gd name="adj1" fmla="val 69653"/>
              <a:gd name="adj2" fmla="val -52292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An-ba-ni</a:t>
            </a:r>
          </a:p>
          <a:p>
            <a:pPr algn="ctr">
              <a:buClr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( 12/1945)</a:t>
            </a:r>
          </a:p>
        </p:txBody>
      </p:sp>
      <p:sp>
        <p:nvSpPr>
          <p:cNvPr id="20564" name="Rectangle 84">
            <a:extLst>
              <a:ext uri="{FF2B5EF4-FFF2-40B4-BE49-F238E27FC236}">
                <a16:creationId xmlns="" xmlns:a16="http://schemas.microsoft.com/office/drawing/2014/main" id="{65ADD350-27B2-4AEA-A09B-1300E1EE7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572001"/>
            <a:ext cx="11811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12/1945</a:t>
            </a:r>
          </a:p>
        </p:txBody>
      </p:sp>
      <p:sp>
        <p:nvSpPr>
          <p:cNvPr id="20565" name="Rectangle 85">
            <a:extLst>
              <a:ext uri="{FF2B5EF4-FFF2-40B4-BE49-F238E27FC236}">
                <a16:creationId xmlns="" xmlns:a16="http://schemas.microsoft.com/office/drawing/2014/main" id="{A340F4DF-96AE-446C-8DD4-EF8F3AD2F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1" y="4648200"/>
            <a:ext cx="136317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ts val="600"/>
              </a:spcBef>
              <a:buClrTx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An-ba-ni</a:t>
            </a:r>
          </a:p>
        </p:txBody>
      </p:sp>
      <p:sp>
        <p:nvSpPr>
          <p:cNvPr id="20566" name="AutoShape 86">
            <a:extLst>
              <a:ext uri="{FF2B5EF4-FFF2-40B4-BE49-F238E27FC236}">
                <a16:creationId xmlns="" xmlns:a16="http://schemas.microsoft.com/office/drawing/2014/main" id="{E6A6E331-C8C2-4E15-9699-CC8174C70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038600"/>
            <a:ext cx="2286000" cy="762000"/>
          </a:xfrm>
          <a:prstGeom prst="wedgeRoundRectCallout">
            <a:avLst>
              <a:gd name="adj1" fmla="val 81736"/>
              <a:gd name="adj2" fmla="val 89583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Bun-ga-ri</a:t>
            </a:r>
          </a:p>
          <a:p>
            <a:pPr algn="ctr">
              <a:buClr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( 9/1945)</a:t>
            </a:r>
          </a:p>
        </p:txBody>
      </p:sp>
      <p:sp>
        <p:nvSpPr>
          <p:cNvPr id="20567" name="Rectangle 87">
            <a:extLst>
              <a:ext uri="{FF2B5EF4-FFF2-40B4-BE49-F238E27FC236}">
                <a16:creationId xmlns="" xmlns:a16="http://schemas.microsoft.com/office/drawing/2014/main" id="{B578CB29-ED9B-4D28-903F-03429356C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257801"/>
            <a:ext cx="10287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9/1946</a:t>
            </a:r>
          </a:p>
        </p:txBody>
      </p:sp>
      <p:sp>
        <p:nvSpPr>
          <p:cNvPr id="20568" name="Rectangle 88">
            <a:extLst>
              <a:ext uri="{FF2B5EF4-FFF2-40B4-BE49-F238E27FC236}">
                <a16:creationId xmlns="" xmlns:a16="http://schemas.microsoft.com/office/drawing/2014/main" id="{A904C713-6B19-4131-B7A5-434FE4AB7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1" y="5334001"/>
            <a:ext cx="14525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ts val="600"/>
              </a:spcBef>
              <a:buClrTx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Bun-ga-ri</a:t>
            </a:r>
          </a:p>
        </p:txBody>
      </p:sp>
      <p:sp>
        <p:nvSpPr>
          <p:cNvPr id="20569" name="Freeform 89">
            <a:extLst>
              <a:ext uri="{FF2B5EF4-FFF2-40B4-BE49-F238E27FC236}">
                <a16:creationId xmlns="" xmlns:a16="http://schemas.microsoft.com/office/drawing/2014/main" id="{F07AD060-6ACB-46FC-BE4F-BF5BB7CB4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752600"/>
            <a:ext cx="1646238" cy="1957388"/>
          </a:xfrm>
          <a:custGeom>
            <a:avLst/>
            <a:gdLst>
              <a:gd name="T0" fmla="*/ 1565275 w 1037"/>
              <a:gd name="T1" fmla="*/ 285750 h 1233"/>
              <a:gd name="T2" fmla="*/ 1524000 w 1037"/>
              <a:gd name="T3" fmla="*/ 142875 h 1233"/>
              <a:gd name="T4" fmla="*/ 1463675 w 1037"/>
              <a:gd name="T5" fmla="*/ 122238 h 1233"/>
              <a:gd name="T6" fmla="*/ 1260475 w 1037"/>
              <a:gd name="T7" fmla="*/ 61913 h 1233"/>
              <a:gd name="T8" fmla="*/ 995363 w 1037"/>
              <a:gd name="T9" fmla="*/ 142875 h 1233"/>
              <a:gd name="T10" fmla="*/ 976313 w 1037"/>
              <a:gd name="T11" fmla="*/ 82550 h 1233"/>
              <a:gd name="T12" fmla="*/ 874713 w 1037"/>
              <a:gd name="T13" fmla="*/ 0 h 1233"/>
              <a:gd name="T14" fmla="*/ 773113 w 1037"/>
              <a:gd name="T15" fmla="*/ 142875 h 1233"/>
              <a:gd name="T16" fmla="*/ 588963 w 1037"/>
              <a:gd name="T17" fmla="*/ 203200 h 1233"/>
              <a:gd name="T18" fmla="*/ 468313 w 1037"/>
              <a:gd name="T19" fmla="*/ 244475 h 1233"/>
              <a:gd name="T20" fmla="*/ 406400 w 1037"/>
              <a:gd name="T21" fmla="*/ 265113 h 1233"/>
              <a:gd name="T22" fmla="*/ 346075 w 1037"/>
              <a:gd name="T23" fmla="*/ 285750 h 1233"/>
              <a:gd name="T24" fmla="*/ 182563 w 1037"/>
              <a:gd name="T25" fmla="*/ 590550 h 1233"/>
              <a:gd name="T26" fmla="*/ 61913 w 1037"/>
              <a:gd name="T27" fmla="*/ 935038 h 1233"/>
              <a:gd name="T28" fmla="*/ 41275 w 1037"/>
              <a:gd name="T29" fmla="*/ 1281113 h 1233"/>
              <a:gd name="T30" fmla="*/ 325438 w 1037"/>
              <a:gd name="T31" fmla="*/ 1341438 h 1233"/>
              <a:gd name="T32" fmla="*/ 265113 w 1037"/>
              <a:gd name="T33" fmla="*/ 1625600 h 1233"/>
              <a:gd name="T34" fmla="*/ 304800 w 1037"/>
              <a:gd name="T35" fmla="*/ 1768475 h 1233"/>
              <a:gd name="T36" fmla="*/ 609600 w 1037"/>
              <a:gd name="T37" fmla="*/ 1789113 h 1233"/>
              <a:gd name="T38" fmla="*/ 630238 w 1037"/>
              <a:gd name="T39" fmla="*/ 1890713 h 1233"/>
              <a:gd name="T40" fmla="*/ 935038 w 1037"/>
              <a:gd name="T41" fmla="*/ 1870075 h 1233"/>
              <a:gd name="T42" fmla="*/ 1239838 w 1037"/>
              <a:gd name="T43" fmla="*/ 1849438 h 1233"/>
              <a:gd name="T44" fmla="*/ 1260475 w 1037"/>
              <a:gd name="T45" fmla="*/ 1687513 h 1233"/>
              <a:gd name="T46" fmla="*/ 1382713 w 1037"/>
              <a:gd name="T47" fmla="*/ 1666875 h 1233"/>
              <a:gd name="T48" fmla="*/ 1401763 w 1037"/>
              <a:gd name="T49" fmla="*/ 1606550 h 1233"/>
              <a:gd name="T50" fmla="*/ 1382713 w 1037"/>
              <a:gd name="T51" fmla="*/ 1524000 h 1233"/>
              <a:gd name="T52" fmla="*/ 1320800 w 1037"/>
              <a:gd name="T53" fmla="*/ 1504950 h 1233"/>
              <a:gd name="T54" fmla="*/ 1219200 w 1037"/>
              <a:gd name="T55" fmla="*/ 1382713 h 1233"/>
              <a:gd name="T56" fmla="*/ 1179513 w 1037"/>
              <a:gd name="T57" fmla="*/ 1260475 h 1233"/>
              <a:gd name="T58" fmla="*/ 1158875 w 1037"/>
              <a:gd name="T59" fmla="*/ 1200150 h 1233"/>
              <a:gd name="T60" fmla="*/ 1179513 w 1037"/>
              <a:gd name="T61" fmla="*/ 1138238 h 1233"/>
              <a:gd name="T62" fmla="*/ 1281113 w 1037"/>
              <a:gd name="T63" fmla="*/ 1117600 h 1233"/>
              <a:gd name="T64" fmla="*/ 1646238 w 1037"/>
              <a:gd name="T65" fmla="*/ 1016000 h 1233"/>
              <a:gd name="T66" fmla="*/ 1585913 w 1037"/>
              <a:gd name="T67" fmla="*/ 488950 h 1233"/>
              <a:gd name="T68" fmla="*/ 1565275 w 1037"/>
              <a:gd name="T69" fmla="*/ 285750 h 123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37" h="1233">
                <a:moveTo>
                  <a:pt x="986" y="180"/>
                </a:moveTo>
                <a:cubicBezTo>
                  <a:pt x="976" y="150"/>
                  <a:pt x="979" y="114"/>
                  <a:pt x="960" y="90"/>
                </a:cubicBezTo>
                <a:cubicBezTo>
                  <a:pt x="952" y="80"/>
                  <a:pt x="935" y="81"/>
                  <a:pt x="922" y="77"/>
                </a:cubicBezTo>
                <a:cubicBezTo>
                  <a:pt x="896" y="2"/>
                  <a:pt x="861" y="25"/>
                  <a:pt x="794" y="39"/>
                </a:cubicBezTo>
                <a:cubicBezTo>
                  <a:pt x="768" y="116"/>
                  <a:pt x="782" y="113"/>
                  <a:pt x="627" y="90"/>
                </a:cubicBezTo>
                <a:cubicBezTo>
                  <a:pt x="614" y="88"/>
                  <a:pt x="621" y="64"/>
                  <a:pt x="615" y="52"/>
                </a:cubicBezTo>
                <a:cubicBezTo>
                  <a:pt x="592" y="5"/>
                  <a:pt x="595" y="15"/>
                  <a:pt x="551" y="0"/>
                </a:cubicBezTo>
                <a:cubicBezTo>
                  <a:pt x="486" y="22"/>
                  <a:pt x="516" y="0"/>
                  <a:pt x="487" y="90"/>
                </a:cubicBezTo>
                <a:cubicBezTo>
                  <a:pt x="476" y="123"/>
                  <a:pt x="380" y="127"/>
                  <a:pt x="371" y="128"/>
                </a:cubicBezTo>
                <a:cubicBezTo>
                  <a:pt x="346" y="137"/>
                  <a:pt x="320" y="145"/>
                  <a:pt x="295" y="154"/>
                </a:cubicBezTo>
                <a:cubicBezTo>
                  <a:pt x="282" y="158"/>
                  <a:pt x="269" y="163"/>
                  <a:pt x="256" y="167"/>
                </a:cubicBezTo>
                <a:cubicBezTo>
                  <a:pt x="243" y="171"/>
                  <a:pt x="218" y="180"/>
                  <a:pt x="218" y="180"/>
                </a:cubicBezTo>
                <a:cubicBezTo>
                  <a:pt x="188" y="385"/>
                  <a:pt x="251" y="349"/>
                  <a:pt x="115" y="372"/>
                </a:cubicBezTo>
                <a:cubicBezTo>
                  <a:pt x="69" y="442"/>
                  <a:pt x="84" y="520"/>
                  <a:pt x="39" y="589"/>
                </a:cubicBezTo>
                <a:cubicBezTo>
                  <a:pt x="38" y="594"/>
                  <a:pt x="0" y="787"/>
                  <a:pt x="26" y="807"/>
                </a:cubicBezTo>
                <a:cubicBezTo>
                  <a:pt x="42" y="819"/>
                  <a:pt x="176" y="840"/>
                  <a:pt x="205" y="845"/>
                </a:cubicBezTo>
                <a:cubicBezTo>
                  <a:pt x="251" y="914"/>
                  <a:pt x="232" y="981"/>
                  <a:pt x="167" y="1024"/>
                </a:cubicBezTo>
                <a:cubicBezTo>
                  <a:pt x="141" y="1101"/>
                  <a:pt x="111" y="1105"/>
                  <a:pt x="192" y="1114"/>
                </a:cubicBezTo>
                <a:cubicBezTo>
                  <a:pt x="256" y="1121"/>
                  <a:pt x="320" y="1123"/>
                  <a:pt x="384" y="1127"/>
                </a:cubicBezTo>
                <a:cubicBezTo>
                  <a:pt x="388" y="1148"/>
                  <a:pt x="380" y="1178"/>
                  <a:pt x="397" y="1191"/>
                </a:cubicBezTo>
                <a:cubicBezTo>
                  <a:pt x="453" y="1233"/>
                  <a:pt x="532" y="1184"/>
                  <a:pt x="589" y="1178"/>
                </a:cubicBezTo>
                <a:cubicBezTo>
                  <a:pt x="653" y="1172"/>
                  <a:pt x="717" y="1169"/>
                  <a:pt x="781" y="1165"/>
                </a:cubicBezTo>
                <a:cubicBezTo>
                  <a:pt x="785" y="1131"/>
                  <a:pt x="773" y="1090"/>
                  <a:pt x="794" y="1063"/>
                </a:cubicBezTo>
                <a:cubicBezTo>
                  <a:pt x="810" y="1043"/>
                  <a:pt x="848" y="1063"/>
                  <a:pt x="871" y="1050"/>
                </a:cubicBezTo>
                <a:cubicBezTo>
                  <a:pt x="883" y="1043"/>
                  <a:pt x="879" y="1025"/>
                  <a:pt x="883" y="1012"/>
                </a:cubicBezTo>
                <a:cubicBezTo>
                  <a:pt x="879" y="995"/>
                  <a:pt x="882" y="974"/>
                  <a:pt x="871" y="960"/>
                </a:cubicBezTo>
                <a:cubicBezTo>
                  <a:pt x="863" y="949"/>
                  <a:pt x="843" y="956"/>
                  <a:pt x="832" y="948"/>
                </a:cubicBezTo>
                <a:cubicBezTo>
                  <a:pt x="805" y="930"/>
                  <a:pt x="785" y="897"/>
                  <a:pt x="768" y="871"/>
                </a:cubicBezTo>
                <a:cubicBezTo>
                  <a:pt x="760" y="845"/>
                  <a:pt x="751" y="820"/>
                  <a:pt x="743" y="794"/>
                </a:cubicBezTo>
                <a:cubicBezTo>
                  <a:pt x="739" y="781"/>
                  <a:pt x="730" y="756"/>
                  <a:pt x="730" y="756"/>
                </a:cubicBezTo>
                <a:cubicBezTo>
                  <a:pt x="734" y="743"/>
                  <a:pt x="732" y="725"/>
                  <a:pt x="743" y="717"/>
                </a:cubicBezTo>
                <a:cubicBezTo>
                  <a:pt x="761" y="705"/>
                  <a:pt x="786" y="710"/>
                  <a:pt x="807" y="704"/>
                </a:cubicBezTo>
                <a:cubicBezTo>
                  <a:pt x="887" y="682"/>
                  <a:pt x="955" y="654"/>
                  <a:pt x="1037" y="640"/>
                </a:cubicBezTo>
                <a:cubicBezTo>
                  <a:pt x="1021" y="530"/>
                  <a:pt x="1032" y="414"/>
                  <a:pt x="999" y="308"/>
                </a:cubicBezTo>
                <a:cubicBezTo>
                  <a:pt x="984" y="205"/>
                  <a:pt x="986" y="248"/>
                  <a:pt x="986" y="180"/>
                </a:cubicBezTo>
                <a:close/>
              </a:path>
            </a:pathLst>
          </a:custGeom>
          <a:solidFill>
            <a:srgbClr val="EDFAD2"/>
          </a:solidFill>
          <a:ln w="9360" cap="sq">
            <a:solidFill>
              <a:srgbClr val="00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0" name="Text Box 90">
            <a:extLst>
              <a:ext uri="{FF2B5EF4-FFF2-40B4-BE49-F238E27FC236}">
                <a16:creationId xmlns="" xmlns:a16="http://schemas.microsoft.com/office/drawing/2014/main" id="{0AD53CB9-4E95-408A-A7AA-2016E4EFF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1" y="2362201"/>
            <a:ext cx="15779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Nước Đức </a:t>
            </a:r>
          </a:p>
        </p:txBody>
      </p:sp>
      <p:sp>
        <p:nvSpPr>
          <p:cNvPr id="20571" name="AutoShape 91">
            <a:extLst>
              <a:ext uri="{FF2B5EF4-FFF2-40B4-BE49-F238E27FC236}">
                <a16:creationId xmlns="" xmlns:a16="http://schemas.microsoft.com/office/drawing/2014/main" id="{EA8538F1-CEB4-43DA-BB4B-8D3B87650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143000"/>
            <a:ext cx="1981200" cy="914400"/>
          </a:xfrm>
          <a:prstGeom prst="wedgeRoundRectCallout">
            <a:avLst>
              <a:gd name="adj1" fmla="val -3528"/>
              <a:gd name="adj2" fmla="val 148440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CHLB Đức</a:t>
            </a:r>
          </a:p>
          <a:p>
            <a:pPr algn="ctr"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( 9/1949)</a:t>
            </a:r>
          </a:p>
        </p:txBody>
      </p:sp>
      <p:sp>
        <p:nvSpPr>
          <p:cNvPr id="20572" name="AutoShape 92">
            <a:extLst>
              <a:ext uri="{FF2B5EF4-FFF2-40B4-BE49-F238E27FC236}">
                <a16:creationId xmlns="" xmlns:a16="http://schemas.microsoft.com/office/drawing/2014/main" id="{D07210DA-DB90-470B-A3BA-9E9711894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219200"/>
            <a:ext cx="1981200" cy="914400"/>
          </a:xfrm>
          <a:prstGeom prst="wedgeRoundRectCallout">
            <a:avLst>
              <a:gd name="adj1" fmla="val -67949"/>
              <a:gd name="adj2" fmla="val 90106"/>
              <a:gd name="adj3" fmla="val 16667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CHDC Đức</a:t>
            </a:r>
          </a:p>
          <a:p>
            <a:pPr algn="ctr">
              <a:buClr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( 10/1949)</a:t>
            </a:r>
          </a:p>
        </p:txBody>
      </p:sp>
      <p:sp>
        <p:nvSpPr>
          <p:cNvPr id="20573" name="Rectangle 93">
            <a:extLst>
              <a:ext uri="{FF2B5EF4-FFF2-40B4-BE49-F238E27FC236}">
                <a16:creationId xmlns="" xmlns:a16="http://schemas.microsoft.com/office/drawing/2014/main" id="{0E56FAEA-27EF-4D23-9381-8E08F7CED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867401"/>
            <a:ext cx="11826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10/1949</a:t>
            </a:r>
          </a:p>
        </p:txBody>
      </p:sp>
      <p:sp>
        <p:nvSpPr>
          <p:cNvPr id="20574" name="Rectangle 94">
            <a:extLst>
              <a:ext uri="{FF2B5EF4-FFF2-40B4-BE49-F238E27FC236}">
                <a16:creationId xmlns="" xmlns:a16="http://schemas.microsoft.com/office/drawing/2014/main" id="{9F05CC6F-5FCB-4A6D-BEE1-69BBF0CE7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943600"/>
            <a:ext cx="170942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ts val="600"/>
              </a:spcBef>
              <a:buClrTx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CHDC Đức</a:t>
            </a:r>
          </a:p>
        </p:txBody>
      </p:sp>
      <p:sp>
        <p:nvSpPr>
          <p:cNvPr id="20575" name="Text Box 95">
            <a:extLst>
              <a:ext uri="{FF2B5EF4-FFF2-40B4-BE49-F238E27FC236}">
                <a16:creationId xmlns="" xmlns:a16="http://schemas.microsoft.com/office/drawing/2014/main" id="{D4D4DE75-C50A-400A-9E01-AEC7AF0CC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1" y="0"/>
            <a:ext cx="4841875" cy="825500"/>
          </a:xfrm>
          <a:prstGeom prst="rect">
            <a:avLst/>
          </a:prstGeom>
          <a:solidFill>
            <a:srgbClr val="00FFFF"/>
          </a:solidFill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Sự thành lập các nước </a:t>
            </a:r>
          </a:p>
          <a:p>
            <a:pPr algn="ctr">
              <a:buClr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CHDC Nhân dân Đông Âu</a:t>
            </a:r>
          </a:p>
        </p:txBody>
      </p:sp>
      <p:sp>
        <p:nvSpPr>
          <p:cNvPr id="20576" name="Rectangle 96">
            <a:extLst>
              <a:ext uri="{FF2B5EF4-FFF2-40B4-BE49-F238E27FC236}">
                <a16:creationId xmlns="" xmlns:a16="http://schemas.microsoft.com/office/drawing/2014/main" id="{4934B6A8-3FFC-4B61-9FCD-65A4686E3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810000"/>
            <a:ext cx="4038600" cy="825500"/>
          </a:xfrm>
          <a:prstGeom prst="rect">
            <a:avLst/>
          </a:prstGeom>
          <a:solidFill>
            <a:srgbClr val="CCFFFF"/>
          </a:solidFill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marL="342900" indent="-33496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nl-NL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</a:rPr>
              <a:t>? Riêng ở nước Đức tình hình diễn ra như thế nào?</a:t>
            </a:r>
            <a:r>
              <a:rPr lang="nl-NL" altLang="en-US" sz="2400" dirty="0">
                <a:solidFill>
                  <a:srgbClr val="006699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8" y="3311238"/>
            <a:ext cx="11770943" cy="323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4688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23" dur="500"/>
                                        <p:tgtEl>
                                          <p:spTgt spid="2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27" dur="500"/>
                                        <p:tgtEl>
                                          <p:spTgt spid="20548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20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20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3" dur="1000"/>
                                        <p:tgtEl>
                                          <p:spTgt spid="2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20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20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8" dur="1000"/>
                                        <p:tgtEl>
                                          <p:spTgt spid="2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43" dur="500"/>
                                        <p:tgtEl>
                                          <p:spTgt spid="2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47" dur="500"/>
                                        <p:tgtEl>
                                          <p:spTgt spid="2055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20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20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53" dur="1000"/>
                                        <p:tgtEl>
                                          <p:spTgt spid="2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20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20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58" dur="1000"/>
                                        <p:tgtEl>
                                          <p:spTgt spid="2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63" dur="500"/>
                                        <p:tgtEl>
                                          <p:spTgt spid="2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67" dur="500"/>
                                        <p:tgtEl>
                                          <p:spTgt spid="20554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20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20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73" dur="10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20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20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78" dur="1000"/>
                                        <p:tgtEl>
                                          <p:spTgt spid="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83" dur="500"/>
                                        <p:tgtEl>
                                          <p:spTgt spid="2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87" dur="500"/>
                                        <p:tgtEl>
                                          <p:spTgt spid="2055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1000" fill="hold"/>
                                        <p:tgtEl>
                                          <p:spTgt spid="20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1000" fill="hold"/>
                                        <p:tgtEl>
                                          <p:spTgt spid="20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3" dur="1000"/>
                                        <p:tgtEl>
                                          <p:spTgt spid="2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6" dur="1000" fill="hold"/>
                                        <p:tgtEl>
                                          <p:spTgt spid="20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1000" fill="hold"/>
                                        <p:tgtEl>
                                          <p:spTgt spid="20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8" dur="1000"/>
                                        <p:tgtEl>
                                          <p:spTgt spid="2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03" dur="500"/>
                                        <p:tgtEl>
                                          <p:spTgt spid="2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107" dur="500"/>
                                        <p:tgtEl>
                                          <p:spTgt spid="20560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1" dur="1000" fill="hold"/>
                                        <p:tgtEl>
                                          <p:spTgt spid="20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2" dur="1000" fill="hold"/>
                                        <p:tgtEl>
                                          <p:spTgt spid="20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13" dur="1000"/>
                                        <p:tgtEl>
                                          <p:spTgt spid="2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6" dur="1000" fill="hold"/>
                                        <p:tgtEl>
                                          <p:spTgt spid="20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7" dur="1000" fill="hold"/>
                                        <p:tgtEl>
                                          <p:spTgt spid="20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18" dur="1000"/>
                                        <p:tgtEl>
                                          <p:spTgt spid="2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23" dur="500"/>
                                        <p:tgtEl>
                                          <p:spTgt spid="2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127" dur="500"/>
                                        <p:tgtEl>
                                          <p:spTgt spid="2056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1" dur="1000" fill="hold"/>
                                        <p:tgtEl>
                                          <p:spTgt spid="20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2" dur="1000" fill="hold"/>
                                        <p:tgtEl>
                                          <p:spTgt spid="20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33" dur="1000"/>
                                        <p:tgtEl>
                                          <p:spTgt spid="2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6" dur="1000" fill="hold"/>
                                        <p:tgtEl>
                                          <p:spTgt spid="20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7" dur="1000" fill="hold"/>
                                        <p:tgtEl>
                                          <p:spTgt spid="20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38" dur="1000"/>
                                        <p:tgtEl>
                                          <p:spTgt spid="2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43" dur="500"/>
                                        <p:tgtEl>
                                          <p:spTgt spid="2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147" dur="500"/>
                                        <p:tgtEl>
                                          <p:spTgt spid="2056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1" dur="1000" fill="hold"/>
                                        <p:tgtEl>
                                          <p:spTgt spid="20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2" dur="1000" fill="hold"/>
                                        <p:tgtEl>
                                          <p:spTgt spid="20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53" dur="1000"/>
                                        <p:tgtEl>
                                          <p:spTgt spid="2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6" dur="1000" fill="hold"/>
                                        <p:tgtEl>
                                          <p:spTgt spid="20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" dur="1000" fill="hold"/>
                                        <p:tgtEl>
                                          <p:spTgt spid="20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58" dur="1000"/>
                                        <p:tgtEl>
                                          <p:spTgt spid="2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63" dur="500"/>
                                        <p:tgtEl>
                                          <p:spTgt spid="20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167" dur="500"/>
                                        <p:tgtEl>
                                          <p:spTgt spid="2057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85" dur="2000"/>
                                        <p:tgtEl>
                                          <p:spTgt spid="2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88" dur="2000"/>
                                        <p:tgtEl>
                                          <p:spTgt spid="2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192" dur="500"/>
                                        <p:tgtEl>
                                          <p:spTgt spid="20570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195" dur="500"/>
                                        <p:tgtEl>
                                          <p:spTgt spid="2056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201" dur="500"/>
                                        <p:tgtEl>
                                          <p:spTgt spid="2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205" dur="500"/>
                                        <p:tgtEl>
                                          <p:spTgt spid="2057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211" dur="500"/>
                                        <p:tgtEl>
                                          <p:spTgt spid="2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 additive="repl">
                                        <p:cTn id="215" dur="500"/>
                                        <p:tgtEl>
                                          <p:spTgt spid="20572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9" dur="1000" fill="hold"/>
                                        <p:tgtEl>
                                          <p:spTgt spid="20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0" dur="1000" fill="hold"/>
                                        <p:tgtEl>
                                          <p:spTgt spid="20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21" dur="1000"/>
                                        <p:tgtEl>
                                          <p:spTgt spid="20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4" dur="1000" fill="hold"/>
                                        <p:tgtEl>
                                          <p:spTgt spid="20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5" dur="1000" fill="hold"/>
                                        <p:tgtEl>
                                          <p:spTgt spid="20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26" dur="1000"/>
                                        <p:tgtEl>
                                          <p:spTgt spid="2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780" y="894190"/>
            <a:ext cx="325059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205426"/>
            <a:ext cx="2847975" cy="69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7213"/>
            <a:ext cx="6248400" cy="372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5" y="4267404"/>
            <a:ext cx="6587835" cy="91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53E56494-0F25-457D-8EA3-6A4D0969E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9696" y="657810"/>
            <a:ext cx="2038869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400" b="1" u="sng" dirty="0" err="1" smtClean="0">
                <a:solidFill>
                  <a:srgbClr val="FF0066"/>
                </a:solidFill>
              </a:rPr>
              <a:t>Tiệp</a:t>
            </a:r>
            <a:r>
              <a:rPr lang="en-US" altLang="en-US" sz="2400" b="1" u="sng" dirty="0" smtClean="0">
                <a:solidFill>
                  <a:srgbClr val="FF0066"/>
                </a:solidFill>
              </a:rPr>
              <a:t> </a:t>
            </a:r>
            <a:r>
              <a:rPr lang="en-US" altLang="en-US" sz="2400" b="1" u="sng" dirty="0" err="1" smtClean="0">
                <a:solidFill>
                  <a:srgbClr val="FF0066"/>
                </a:solidFill>
              </a:rPr>
              <a:t>khắc</a:t>
            </a:r>
            <a:r>
              <a:rPr lang="en-US" altLang="en-US" sz="2400" b="1" u="sng" dirty="0" smtClean="0">
                <a:solidFill>
                  <a:srgbClr val="FF0066"/>
                </a:solidFill>
              </a:rPr>
              <a:t> </a:t>
            </a:r>
            <a:r>
              <a:rPr lang="en-US" altLang="en-US" sz="2400" b="1" u="sng" dirty="0" err="1" smtClean="0">
                <a:solidFill>
                  <a:srgbClr val="FF0066"/>
                </a:solidFill>
              </a:rPr>
              <a:t>cũ</a:t>
            </a:r>
            <a:endParaRPr lang="en-US" altLang="en-US" sz="2400" b="1" u="sng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="" xmlns:a16="http://schemas.microsoft.com/office/drawing/2014/main" id="{48E01164-E059-44D7-937A-964C90EED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4" y="836614"/>
            <a:ext cx="2046287" cy="460375"/>
          </a:xfrm>
          <a:prstGeom prst="rect">
            <a:avLst/>
          </a:prstGeom>
          <a:gradFill rotWithShape="0">
            <a:gsLst>
              <a:gs pos="0">
                <a:srgbClr val="00CC66"/>
              </a:gs>
              <a:gs pos="50000">
                <a:srgbClr val="FEFEFE"/>
              </a:gs>
              <a:gs pos="100000">
                <a:srgbClr val="00CC66"/>
              </a:gs>
            </a:gsLst>
            <a:lin ang="5400000" scaled="1"/>
          </a:gradFill>
          <a:ln w="93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vi-VN" altLang="en-US" sz="2400" b="1">
                <a:solidFill>
                  <a:srgbClr val="3333FF"/>
                </a:solidFill>
              </a:rPr>
              <a:t>II/ ĐÔNG ÂU </a:t>
            </a:r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53E56494-0F25-457D-8EA3-6A4D0969E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92078"/>
            <a:ext cx="82883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400" b="1" u="sng" dirty="0">
                <a:solidFill>
                  <a:srgbClr val="FF0066"/>
                </a:solidFill>
              </a:rPr>
              <a:t>1 ) </a:t>
            </a:r>
            <a:r>
              <a:rPr lang="en-US" altLang="en-US" sz="2400" b="1" u="sng" dirty="0" err="1">
                <a:solidFill>
                  <a:srgbClr val="FF0066"/>
                </a:solidFill>
              </a:rPr>
              <a:t>Sự</a:t>
            </a:r>
            <a:r>
              <a:rPr lang="en-US" altLang="en-US" sz="2400" b="1" u="sng" dirty="0">
                <a:solidFill>
                  <a:srgbClr val="FF0066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66"/>
                </a:solidFill>
              </a:rPr>
              <a:t>ra</a:t>
            </a:r>
            <a:r>
              <a:rPr lang="en-US" altLang="en-US" sz="2400" b="1" u="sng" dirty="0">
                <a:solidFill>
                  <a:srgbClr val="FF0066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66"/>
                </a:solidFill>
              </a:rPr>
              <a:t>đời</a:t>
            </a:r>
            <a:r>
              <a:rPr lang="en-US" altLang="en-US" sz="2400" b="1" u="sng" dirty="0">
                <a:solidFill>
                  <a:srgbClr val="FF0066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66"/>
                </a:solidFill>
              </a:rPr>
              <a:t>của</a:t>
            </a:r>
            <a:r>
              <a:rPr lang="en-US" altLang="en-US" sz="2400" b="1" u="sng" dirty="0">
                <a:solidFill>
                  <a:srgbClr val="FF0066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66"/>
                </a:solidFill>
              </a:rPr>
              <a:t>các</a:t>
            </a:r>
            <a:r>
              <a:rPr lang="en-US" altLang="en-US" sz="2400" b="1" u="sng" dirty="0">
                <a:solidFill>
                  <a:srgbClr val="FF0066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66"/>
                </a:solidFill>
              </a:rPr>
              <a:t>nước</a:t>
            </a:r>
            <a:r>
              <a:rPr lang="en-US" altLang="en-US" sz="2400" b="1" u="sng" dirty="0">
                <a:solidFill>
                  <a:srgbClr val="FF0066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66"/>
                </a:solidFill>
              </a:rPr>
              <a:t>dân</a:t>
            </a:r>
            <a:r>
              <a:rPr lang="en-US" altLang="en-US" sz="2400" b="1" u="sng" dirty="0">
                <a:solidFill>
                  <a:srgbClr val="FF0066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66"/>
                </a:solidFill>
              </a:rPr>
              <a:t>chủ</a:t>
            </a:r>
            <a:r>
              <a:rPr lang="en-US" altLang="en-US" sz="2400" b="1" u="sng" dirty="0">
                <a:solidFill>
                  <a:srgbClr val="FF0066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66"/>
                </a:solidFill>
              </a:rPr>
              <a:t>nhân</a:t>
            </a:r>
            <a:r>
              <a:rPr lang="en-US" altLang="en-US" sz="2400" b="1" u="sng" dirty="0">
                <a:solidFill>
                  <a:srgbClr val="FF0066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66"/>
                </a:solidFill>
              </a:rPr>
              <a:t>dân</a:t>
            </a:r>
            <a:r>
              <a:rPr lang="en-US" altLang="en-US" sz="2400" b="1" u="sng" dirty="0">
                <a:solidFill>
                  <a:srgbClr val="FF0066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66"/>
                </a:solidFill>
              </a:rPr>
              <a:t>Đông</a:t>
            </a:r>
            <a:r>
              <a:rPr lang="en-US" altLang="en-US" sz="2400" b="1" u="sng" dirty="0">
                <a:solidFill>
                  <a:srgbClr val="FF0066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66"/>
                </a:solidFill>
              </a:rPr>
              <a:t>Âu</a:t>
            </a:r>
            <a:r>
              <a:rPr lang="en-US" altLang="en-US" sz="2400" b="1" u="sng" dirty="0">
                <a:solidFill>
                  <a:srgbClr val="FF0066"/>
                </a:solidFill>
              </a:rPr>
              <a:t> .</a:t>
            </a:r>
          </a:p>
        </p:txBody>
      </p:sp>
      <p:sp>
        <p:nvSpPr>
          <p:cNvPr id="26633" name="Rectangle 9">
            <a:extLst>
              <a:ext uri="{FF2B5EF4-FFF2-40B4-BE49-F238E27FC236}">
                <a16:creationId xmlns="" xmlns:a16="http://schemas.microsoft.com/office/drawing/2014/main" id="{5052A57A-6A29-472F-A7F8-5F3E03340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623" y="85499"/>
            <a:ext cx="7680606" cy="710067"/>
          </a:xfrm>
          <a:prstGeom prst="rect">
            <a:avLst/>
          </a:prstGeom>
          <a:gradFill rotWithShape="0">
            <a:gsLst>
              <a:gs pos="0">
                <a:srgbClr val="00CC66"/>
              </a:gs>
              <a:gs pos="50000">
                <a:srgbClr val="FEFEFE"/>
              </a:gs>
              <a:gs pos="100000">
                <a:srgbClr val="00CC66"/>
              </a:gs>
            </a:gsLst>
            <a:lin ang="5400000" scaled="1"/>
          </a:gradFill>
          <a:ln w="93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vi-VN" altLang="en-US" sz="2000" b="1" u="sng">
                <a:solidFill>
                  <a:srgbClr val="0000CC"/>
                </a:solidFill>
              </a:rPr>
              <a:t>Bài 1</a:t>
            </a:r>
            <a:r>
              <a:rPr lang="vi-VN" altLang="en-US" sz="2000" b="1">
                <a:solidFill>
                  <a:srgbClr val="0000CC"/>
                </a:solidFill>
              </a:rPr>
              <a:t> : </a:t>
            </a:r>
            <a:r>
              <a:rPr lang="vi-VN" altLang="en-US" sz="2000" b="1">
                <a:solidFill>
                  <a:srgbClr val="FF3300"/>
                </a:solidFill>
              </a:rPr>
              <a:t>LIÊN XÔ VÀ CÁC NƯỚC ĐÔNG ÂU TỪ NĂM 1945 ĐẾN </a:t>
            </a:r>
          </a:p>
          <a:p>
            <a:pPr algn="ctr">
              <a:buClrTx/>
              <a:buFontTx/>
              <a:buNone/>
            </a:pPr>
            <a:r>
              <a:rPr lang="vi-VN" altLang="en-US" sz="2000" b="1">
                <a:solidFill>
                  <a:srgbClr val="FF3300"/>
                </a:solidFill>
              </a:rPr>
              <a:t>GIỮA NHỮNG  NĂM 70 CỦA THẾ KỶ XX 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0225" y="1981200"/>
            <a:ext cx="1118235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Char char="-"/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" name="Picture 3" descr="C:\Users\My\Downloads\kisspng-handwriting-computer-icons-clip-art-5b39c8b9943b52.8063464315305135936072-removebg-preview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285" y="-85194"/>
            <a:ext cx="2386908" cy="159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="" xmlns:a16="http://schemas.microsoft.com/office/drawing/2014/main" id="{4CAE7C4A-D5EE-43BB-B899-5ABDEF301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68278"/>
            <a:ext cx="7452979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400" b="1" u="sng">
                <a:solidFill>
                  <a:srgbClr val="3333FF"/>
                </a:solidFill>
                <a:latin typeface="Times New Roman" panose="02020603050405020304" pitchFamily="18" charset="0"/>
              </a:rPr>
              <a:t>1 ) Sự ra đời của các nước dân chủ nhân dân Đông Âu .</a:t>
            </a:r>
          </a:p>
        </p:txBody>
      </p:sp>
      <p:sp>
        <p:nvSpPr>
          <p:cNvPr id="23554" name="Rectangle 2">
            <a:extLst>
              <a:ext uri="{FF2B5EF4-FFF2-40B4-BE49-F238E27FC236}">
                <a16:creationId xmlns="" xmlns:a16="http://schemas.microsoft.com/office/drawing/2014/main" id="{083A1056-2F14-41CC-B90F-B5E59490F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27213"/>
            <a:ext cx="8458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</a:rPr>
              <a:t>2 / Tiến hành xây dựng CNXH ( từ năm 1950 đến đầu những năm 70 của thế kỷ XX ) (đọc thêm)</a:t>
            </a:r>
          </a:p>
        </p:txBody>
      </p:sp>
      <p:sp>
        <p:nvSpPr>
          <p:cNvPr id="36869" name="Rectangle 4">
            <a:extLst>
              <a:ext uri="{FF2B5EF4-FFF2-40B4-BE49-F238E27FC236}">
                <a16:creationId xmlns="" xmlns:a16="http://schemas.microsoft.com/office/drawing/2014/main" id="{6346085D-6F79-47AC-81A7-9301FCE8A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175"/>
            <a:ext cx="8458200" cy="825500"/>
          </a:xfrm>
          <a:prstGeom prst="rect">
            <a:avLst/>
          </a:prstGeom>
          <a:gradFill rotWithShape="0">
            <a:gsLst>
              <a:gs pos="0">
                <a:srgbClr val="00CC66"/>
              </a:gs>
              <a:gs pos="50000">
                <a:srgbClr val="FEFEFE"/>
              </a:gs>
              <a:gs pos="100000">
                <a:srgbClr val="00CC66"/>
              </a:gs>
            </a:gsLst>
            <a:lin ang="5400000" scaled="1"/>
          </a:gradFill>
          <a:ln w="93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vi-VN" altLang="en-US" sz="2400" b="1" u="sng">
                <a:solidFill>
                  <a:srgbClr val="FF3300"/>
                </a:solidFill>
                <a:latin typeface="Times New Roman" panose="02020603050405020304" pitchFamily="18" charset="0"/>
              </a:rPr>
              <a:t>BÀI 1</a:t>
            </a:r>
            <a:r>
              <a:rPr lang="vi-VN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 : LIÊN XÔ VÀ CÁC NƯỚC ĐÔNG ÂU TỪ NĂM 1945 ĐẾN GIỮA NHỮNG  NĂM 70 CỦA THẾ KỶ XX . </a:t>
            </a:r>
          </a:p>
        </p:txBody>
      </p:sp>
      <p:sp>
        <p:nvSpPr>
          <p:cNvPr id="36870" name="Rectangle 5">
            <a:extLst>
              <a:ext uri="{FF2B5EF4-FFF2-40B4-BE49-F238E27FC236}">
                <a16:creationId xmlns="" xmlns:a16="http://schemas.microsoft.com/office/drawing/2014/main" id="{25FD7A8C-20CB-4EFC-9AA1-39AD22C28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7789" y="912814"/>
            <a:ext cx="3914775" cy="460375"/>
          </a:xfrm>
          <a:prstGeom prst="rect">
            <a:avLst/>
          </a:prstGeom>
          <a:gradFill rotWithShape="0">
            <a:gsLst>
              <a:gs pos="0">
                <a:srgbClr val="00CC66"/>
              </a:gs>
              <a:gs pos="50000">
                <a:srgbClr val="FEFEFE"/>
              </a:gs>
              <a:gs pos="100000">
                <a:srgbClr val="00CC66"/>
              </a:gs>
            </a:gsLst>
            <a:lin ang="5400000" scaled="1"/>
          </a:gradFill>
          <a:ln w="93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vi-VN" altLang="en-US" sz="2400" b="1">
                <a:solidFill>
                  <a:srgbClr val="3333FF"/>
                </a:solidFill>
                <a:latin typeface="Times New Roman" panose="02020603050405020304" pitchFamily="18" charset="0"/>
              </a:rPr>
              <a:t>TIẾT 2 : 	II/ ĐÔNG ÂU 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="" xmlns:a16="http://schemas.microsoft.com/office/drawing/2014/main" id="{CE2EB4E8-F6F2-4582-8954-95F65A10E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65330"/>
            <a:ext cx="8910638" cy="1571842"/>
          </a:xfrm>
          <a:prstGeom prst="rect">
            <a:avLst/>
          </a:prstGeom>
          <a:solidFill>
            <a:srgbClr val="FFFFCC"/>
          </a:solidFill>
          <a:ln w="9360" cap="sq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nl-NL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nl-NL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HS về nhà đọc và nắm được:</a:t>
            </a:r>
          </a:p>
          <a:p>
            <a:pPr>
              <a:buClrTx/>
              <a:buFontTx/>
              <a:buNone/>
            </a:pPr>
            <a:r>
              <a:rPr lang="nl-NL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Những nhiệm vụ chính của các nước Đông Âu trong công cuộc xây dựng CNXH.</a:t>
            </a:r>
          </a:p>
          <a:p>
            <a:pPr>
              <a:buClrTx/>
              <a:buFontTx/>
              <a:buNone/>
            </a:pPr>
            <a:r>
              <a:rPr lang="nl-NL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Những thành tựu đã đạt được của nhân dân các nước Đông Âu.</a:t>
            </a:r>
          </a:p>
        </p:txBody>
      </p:sp>
      <p:pic>
        <p:nvPicPr>
          <p:cNvPr id="7" name="Picture 3" descr="C:\Users\My\Downloads\kisspng-handwriting-computer-icons-clip-art-5b39c8b9943b52.8063464315305135936072-removebg-preview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285" y="-85194"/>
            <a:ext cx="2386908" cy="159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1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="" xmlns:a16="http://schemas.microsoft.com/office/drawing/2014/main" id="{F54B2BE3-ACD7-426D-8E53-3FF306ACA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907" y="55546"/>
            <a:ext cx="8196837" cy="463846"/>
          </a:xfrm>
          <a:prstGeom prst="rect">
            <a:avLst/>
          </a:prstGeom>
          <a:gradFill rotWithShape="0">
            <a:gsLst>
              <a:gs pos="0">
                <a:srgbClr val="00CC66"/>
              </a:gs>
              <a:gs pos="50000">
                <a:srgbClr val="FEFEFE"/>
              </a:gs>
              <a:gs pos="100000">
                <a:srgbClr val="00CC66"/>
              </a:gs>
            </a:gsLst>
            <a:lin ang="5400000" scaled="1"/>
          </a:gradFill>
          <a:ln w="93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vi-VN" altLang="en-US" sz="2400" b="1" u="sng" dirty="0">
                <a:solidFill>
                  <a:srgbClr val="3333FF"/>
                </a:solidFill>
                <a:latin typeface="Times New Roman" panose="02020603050405020304" pitchFamily="18" charset="0"/>
              </a:rPr>
              <a:t>III/ SỰ HÌNH THÀNH HỆ THỐNG </a:t>
            </a:r>
            <a:r>
              <a:rPr lang="vi-VN" altLang="en-US" sz="2400" b="1" u="sng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400" b="1" u="sng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Ã HỘI CHỦ NGHĨA</a:t>
            </a:r>
            <a:r>
              <a:rPr lang="vi-VN" altLang="en-US" sz="2400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4578" name="Rectangle 2">
            <a:extLst>
              <a:ext uri="{FF2B5EF4-FFF2-40B4-BE49-F238E27FC236}">
                <a16:creationId xmlns="" xmlns:a16="http://schemas.microsoft.com/office/drawing/2014/main" id="{BCB11CA8-235D-4C0D-A57C-89F3290E9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245" y="1197893"/>
            <a:ext cx="9654048" cy="463846"/>
          </a:xfrm>
          <a:prstGeom prst="rect">
            <a:avLst/>
          </a:prstGeom>
          <a:solidFill>
            <a:srgbClr val="FFFFCC"/>
          </a:solidFill>
          <a:ln w="93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nl-NL" altLang="en-US" sz="2400" b="1" i="1">
                <a:solidFill>
                  <a:srgbClr val="006699"/>
                </a:solidFill>
                <a:latin typeface="Times New Roman" panose="02020603050405020304" pitchFamily="18" charset="0"/>
              </a:rPr>
              <a:t>? Hệ thống các nước XHCN ra đời trong hoàn cảnh nào?</a:t>
            </a:r>
          </a:p>
        </p:txBody>
      </p:sp>
      <p:sp>
        <p:nvSpPr>
          <p:cNvPr id="24581" name="Rectangle 5">
            <a:extLst>
              <a:ext uri="{FF2B5EF4-FFF2-40B4-BE49-F238E27FC236}">
                <a16:creationId xmlns="" xmlns:a16="http://schemas.microsoft.com/office/drawing/2014/main" id="{273DE2B3-410A-45AF-81A9-7F691BAE7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014" y="536096"/>
            <a:ext cx="10667999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nl-NL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nl-NL" alt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Hoàn cảnh và cơ sở hình thành thông các nước XHCN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9448"/>
            <a:ext cx="1180159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2" y="4568484"/>
            <a:ext cx="11042731" cy="198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9F7AD516-A7CE-4979-A905-674537176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42" y="3810000"/>
            <a:ext cx="9677400" cy="463846"/>
          </a:xfrm>
          <a:prstGeom prst="rect">
            <a:avLst/>
          </a:prstGeom>
          <a:solidFill>
            <a:srgbClr val="FFFFCC"/>
          </a:solidFill>
          <a:ln w="93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nl-NL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</a:rPr>
              <a:t>? Những cơ sở nào dẫn đến việc hình thành hệ thống các nước XHCN?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="" xmlns:a16="http://schemas.microsoft.com/office/drawing/2014/main" id="{F54B2BE3-ACD7-426D-8E53-3FF306ACA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087" y="978711"/>
            <a:ext cx="6056313" cy="460375"/>
          </a:xfrm>
          <a:prstGeom prst="rect">
            <a:avLst/>
          </a:prstGeom>
          <a:gradFill rotWithShape="0">
            <a:gsLst>
              <a:gs pos="0">
                <a:srgbClr val="00CC66"/>
              </a:gs>
              <a:gs pos="50000">
                <a:srgbClr val="FEFEFE"/>
              </a:gs>
              <a:gs pos="100000">
                <a:srgbClr val="00CC66"/>
              </a:gs>
            </a:gsLst>
            <a:lin ang="5400000" scaled="1"/>
          </a:gradFill>
          <a:ln w="93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vi-VN" altLang="en-US" sz="2400" b="1" u="sng">
                <a:solidFill>
                  <a:srgbClr val="3333FF"/>
                </a:solidFill>
                <a:latin typeface="Times New Roman" panose="02020603050405020304" pitchFamily="18" charset="0"/>
              </a:rPr>
              <a:t>III/ SỰ HÌNH THÀNH HỆ THỐNG XHCN</a:t>
            </a:r>
            <a:r>
              <a:rPr lang="vi-VN" altLang="en-US" sz="2400">
                <a:solidFill>
                  <a:srgbClr val="3333FF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24581" name="Rectangle 5">
            <a:extLst>
              <a:ext uri="{FF2B5EF4-FFF2-40B4-BE49-F238E27FC236}">
                <a16:creationId xmlns="" xmlns:a16="http://schemas.microsoft.com/office/drawing/2014/main" id="{273DE2B3-410A-45AF-81A9-7F691BAE7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1439086"/>
            <a:ext cx="10667999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nl-NL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nl-NL" alt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Hoàn cảnh và cơ sở hình thành thông các nước XHCN</a:t>
            </a:r>
          </a:p>
        </p:txBody>
      </p:sp>
      <p:sp>
        <p:nvSpPr>
          <p:cNvPr id="38921" name="Rectangle 8">
            <a:extLst>
              <a:ext uri="{FF2B5EF4-FFF2-40B4-BE49-F238E27FC236}">
                <a16:creationId xmlns="" xmlns:a16="http://schemas.microsoft.com/office/drawing/2014/main" id="{F72AE962-91A9-46AD-8962-11E84B174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175"/>
            <a:ext cx="8458200" cy="825500"/>
          </a:xfrm>
          <a:prstGeom prst="rect">
            <a:avLst/>
          </a:prstGeom>
          <a:gradFill rotWithShape="0">
            <a:gsLst>
              <a:gs pos="0">
                <a:srgbClr val="00CC66"/>
              </a:gs>
              <a:gs pos="50000">
                <a:srgbClr val="FEFEFE"/>
              </a:gs>
              <a:gs pos="100000">
                <a:srgbClr val="00CC66"/>
              </a:gs>
            </a:gsLst>
            <a:lin ang="5400000" scaled="1"/>
          </a:gradFill>
          <a:ln w="93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vi-VN" altLang="en-US" sz="2400" b="1" u="sng">
                <a:solidFill>
                  <a:srgbClr val="FF3300"/>
                </a:solidFill>
                <a:latin typeface="Times New Roman" panose="02020603050405020304" pitchFamily="18" charset="0"/>
              </a:rPr>
              <a:t>BÀI 1</a:t>
            </a:r>
            <a:r>
              <a:rPr lang="vi-VN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 : LIÊN XÔ VÀ CÁC NƯỚC ĐÔNG ÂU TỪ NĂM 1945 ĐẾN GIỮA NHỮNG  NĂM 70 CỦA THẾ KỶ XX 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4543" y="1889278"/>
            <a:ext cx="1118235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nl-NL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nl-NL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Hoàn cảnh:</a:t>
            </a:r>
          </a:p>
          <a:p>
            <a:pPr>
              <a:buClrTx/>
              <a:buFontTx/>
              <a:buNone/>
            </a:pPr>
            <a:r>
              <a:rPr lang="nl-NL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+ Các nước XHCN cần có sự hợp tác cao và toàn </a:t>
            </a:r>
            <a:r>
              <a:rPr lang="nl-NL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diện</a:t>
            </a:r>
          </a:p>
          <a:p>
            <a:pPr>
              <a:buClrTx/>
              <a:buFontTx/>
              <a:buNone/>
            </a:pPr>
            <a:r>
              <a:rPr lang="nl-NL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- Cơ sở hình thành:</a:t>
            </a:r>
          </a:p>
          <a:p>
            <a:pPr>
              <a:buClrTx/>
              <a:buFontTx/>
              <a:buNone/>
            </a:pPr>
            <a:r>
              <a:rPr lang="nl-NL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+ </a:t>
            </a:r>
            <a:r>
              <a:rPr lang="nl-NL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Chung </a:t>
            </a:r>
            <a:r>
              <a:rPr lang="nl-NL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mục tiêu là xây dựng chủ nghĩa xã hội.</a:t>
            </a:r>
          </a:p>
          <a:p>
            <a:pPr>
              <a:buClrTx/>
              <a:buFontTx/>
              <a:buNone/>
            </a:pPr>
            <a:r>
              <a:rPr lang="nl-NL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+ </a:t>
            </a:r>
            <a:r>
              <a:rPr lang="nl-NL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Có </a:t>
            </a:r>
            <a:r>
              <a:rPr lang="nl-NL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sự lãnh đạo của Đảng Cộng </a:t>
            </a:r>
            <a:r>
              <a:rPr lang="nl-NL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sản, tư tưởng </a:t>
            </a:r>
            <a:r>
              <a:rPr lang="nl-NL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Mác - Lênin.</a:t>
            </a:r>
          </a:p>
          <a:p>
            <a:pPr>
              <a:buClrTx/>
              <a:buFontTx/>
              <a:buNone/>
            </a:pPr>
            <a:endParaRPr lang="nl-NL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="" xmlns:a16="http://schemas.microsoft.com/office/drawing/2014/main" id="{071E2457-34A7-49D7-9A73-2A29A41F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4114344"/>
            <a:ext cx="442170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nl-NL" alt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* Sự hinh thành hệ thống XHCN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4578190"/>
            <a:ext cx="1118235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nl-NL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nl-NL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Ngày 8/1/1949 thành lập Hội đồng tương trợ kinh tế giữa các nước (SEV)</a:t>
            </a:r>
          </a:p>
          <a:p>
            <a:pPr>
              <a:buClrTx/>
              <a:buFontTx/>
              <a:buNone/>
            </a:pPr>
            <a:r>
              <a:rPr lang="fr-FR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fr-FR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Tổ</a:t>
            </a:r>
            <a:r>
              <a:rPr lang="fr-FR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chức</a:t>
            </a:r>
            <a:r>
              <a:rPr lang="fr-FR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Hiệp</a:t>
            </a:r>
            <a:r>
              <a:rPr lang="fr-FR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ước</a:t>
            </a:r>
            <a:r>
              <a:rPr lang="fr-FR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Vac</a:t>
            </a:r>
            <a:r>
              <a:rPr lang="fr-FR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-</a:t>
            </a:r>
            <a:r>
              <a:rPr lang="fr-FR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sa-va</a:t>
            </a:r>
            <a:r>
              <a:rPr lang="fr-FR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(14/5/1955).</a:t>
            </a:r>
          </a:p>
          <a:p>
            <a:pPr>
              <a:buClrTx/>
              <a:buFontTx/>
              <a:buNone/>
            </a:pPr>
            <a:endParaRPr lang="nl-NL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Picture 3" descr="C:\Users\My\Downloads\kisspng-handwriting-computer-icons-clip-art-5b39c8b9943b52.8063464315305135936072-removebg-preview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708" y="-382698"/>
            <a:ext cx="2386908" cy="159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042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793</Words>
  <Application>Microsoft Office PowerPoint</Application>
  <PresentationFormat>Custom</PresentationFormat>
  <Paragraphs>100</Paragraphs>
  <Slides>12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 DU</dc:creator>
  <cp:lastModifiedBy>My</cp:lastModifiedBy>
  <cp:revision>107</cp:revision>
  <cp:lastPrinted>1601-01-01T00:00:00Z</cp:lastPrinted>
  <dcterms:created xsi:type="dcterms:W3CDTF">2009-08-03T08:42:31Z</dcterms:created>
  <dcterms:modified xsi:type="dcterms:W3CDTF">2021-09-13T03:49:38Z</dcterms:modified>
</cp:coreProperties>
</file>